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3" d="100"/>
          <a:sy n="113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92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D4F49-3D3B-4875-C547-D36927B6E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0F855E-0D2D-81B0-7DB6-7326340F4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B5911-3E6B-30D4-CCBE-B1269E0CE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05A3F-1281-CDAB-226B-AB657E8608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3" Type="http://schemas.openxmlformats.org/officeDocument/2006/relationships/image" Target="../media/image10.png"/><Relationship Id="rId21" Type="http://schemas.openxmlformats.org/officeDocument/2006/relationships/image" Target="../media/image157.png"/><Relationship Id="rId7" Type="http://schemas.openxmlformats.org/officeDocument/2006/relationships/image" Target="../media/image138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35.png"/><Relationship Id="rId24" Type="http://schemas.openxmlformats.org/officeDocument/2006/relationships/image" Target="../media/image160.png"/><Relationship Id="rId5" Type="http://schemas.openxmlformats.org/officeDocument/2006/relationships/image" Target="../media/image143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10" Type="http://schemas.openxmlformats.org/officeDocument/2006/relationships/image" Target="../media/image147.png"/><Relationship Id="rId19" Type="http://schemas.openxmlformats.org/officeDocument/2006/relationships/image" Target="../media/image155.png"/><Relationship Id="rId4" Type="http://schemas.openxmlformats.org/officeDocument/2006/relationships/image" Target="../media/image142.png"/><Relationship Id="rId9" Type="http://schemas.openxmlformats.org/officeDocument/2006/relationships/image" Target="../media/image146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168.jpg"/><Relationship Id="rId5" Type="http://schemas.openxmlformats.org/officeDocument/2006/relationships/image" Target="../media/image163.png"/><Relationship Id="rId10" Type="http://schemas.openxmlformats.org/officeDocument/2006/relationships/image" Target="../media/image167.png"/><Relationship Id="rId4" Type="http://schemas.openxmlformats.org/officeDocument/2006/relationships/image" Target="../media/image142.png"/><Relationship Id="rId9" Type="http://schemas.openxmlformats.org/officeDocument/2006/relationships/image" Target="../media/image1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3" Type="http://schemas.openxmlformats.org/officeDocument/2006/relationships/image" Target="../media/image10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4" Type="http://schemas.openxmlformats.org/officeDocument/2006/relationships/image" Target="../media/image11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3" Type="http://schemas.openxmlformats.org/officeDocument/2006/relationships/image" Target="../media/image10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1.png"/><Relationship Id="rId15" Type="http://schemas.openxmlformats.org/officeDocument/2006/relationships/image" Target="../media/image41.png"/><Relationship Id="rId10" Type="http://schemas.openxmlformats.org/officeDocument/2006/relationships/image" Target="../media/image190.png"/><Relationship Id="rId4" Type="http://schemas.openxmlformats.org/officeDocument/2006/relationships/image" Target="../media/image185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50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11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10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11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50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11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10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11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10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11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7.png"/><Relationship Id="rId3" Type="http://schemas.openxmlformats.org/officeDocument/2006/relationships/image" Target="../media/image10.png"/><Relationship Id="rId21" Type="http://schemas.openxmlformats.org/officeDocument/2006/relationships/image" Target="../media/image90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5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4.png"/><Relationship Id="rId28" Type="http://schemas.openxmlformats.org/officeDocument/2006/relationships/image" Target="../media/image119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11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3.png"/><Relationship Id="rId27" Type="http://schemas.openxmlformats.org/officeDocument/2006/relationships/image" Target="../media/image1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0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11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0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76750"/>
            <a:ext cx="2381250" cy="2857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500" y="4000500"/>
            <a:ext cx="1905000" cy="1905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1625" y="2305050"/>
            <a:ext cx="1428750" cy="38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5925" y="3709988"/>
            <a:ext cx="457200" cy="95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9325" y="3638550"/>
            <a:ext cx="1333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8875" y="3709988"/>
            <a:ext cx="457200" cy="9525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2883456" y="1238250"/>
            <a:ext cx="642508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kern="0" spc="48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École Supérieure Privée d'Ingénierie et de Technologie (TEK-UP)</a:t>
            </a:r>
            <a:endParaRPr lang="en-US" sz="1200" dirty="0"/>
          </a:p>
        </p:txBody>
      </p:sp>
      <p:sp>
        <p:nvSpPr>
          <p:cNvPr id="11" name="Text 1"/>
          <p:cNvSpPr/>
          <p:nvPr/>
        </p:nvSpPr>
        <p:spPr>
          <a:xfrm>
            <a:off x="3418880" y="1695450"/>
            <a:ext cx="535424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MedFlow</a:t>
            </a:r>
            <a:endParaRPr lang="en-US" sz="3600" dirty="0"/>
          </a:p>
        </p:txBody>
      </p:sp>
      <p:sp>
        <p:nvSpPr>
          <p:cNvPr id="12" name="Text 2"/>
          <p:cNvSpPr/>
          <p:nvPr/>
        </p:nvSpPr>
        <p:spPr>
          <a:xfrm>
            <a:off x="2883456" y="2495550"/>
            <a:ext cx="6425089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Plateforme SaaS de Gestion Médicale</a:t>
            </a:r>
            <a:endParaRPr lang="en-US" sz="2250" dirty="0"/>
          </a:p>
        </p:txBody>
      </p:sp>
      <p:sp>
        <p:nvSpPr>
          <p:cNvPr id="13" name="Text 3"/>
          <p:cNvSpPr/>
          <p:nvPr/>
        </p:nvSpPr>
        <p:spPr>
          <a:xfrm>
            <a:off x="3418880" y="3295650"/>
            <a:ext cx="535424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Projet Universitaire</a:t>
            </a:r>
            <a:endParaRPr lang="en-US" sz="1500" dirty="0"/>
          </a:p>
        </p:txBody>
      </p:sp>
      <p:sp>
        <p:nvSpPr>
          <p:cNvPr id="14" name="Text 4"/>
          <p:cNvSpPr/>
          <p:nvPr/>
        </p:nvSpPr>
        <p:spPr>
          <a:xfrm>
            <a:off x="3418880" y="3867150"/>
            <a:ext cx="535424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Réalisé par :</a:t>
            </a:r>
            <a:endParaRPr lang="en-US" sz="1350" dirty="0"/>
          </a:p>
        </p:txBody>
      </p:sp>
      <p:sp>
        <p:nvSpPr>
          <p:cNvPr id="15" name="Text 5"/>
          <p:cNvSpPr/>
          <p:nvPr/>
        </p:nvSpPr>
        <p:spPr>
          <a:xfrm>
            <a:off x="3228380" y="4171950"/>
            <a:ext cx="55447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  <a:buSzPct val="100000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Abderahmen Ziedi</a:t>
            </a:r>
            <a:endParaRPr lang="en-US" sz="1200" dirty="0"/>
          </a:p>
        </p:txBody>
      </p:sp>
      <p:sp>
        <p:nvSpPr>
          <p:cNvPr id="16" name="Text 6"/>
          <p:cNvSpPr/>
          <p:nvPr/>
        </p:nvSpPr>
        <p:spPr>
          <a:xfrm>
            <a:off x="3228380" y="4400550"/>
            <a:ext cx="55447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  <a:buSzPct val="100000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Wael Ghribi</a:t>
            </a:r>
            <a:endParaRPr lang="en-US" sz="1200" dirty="0"/>
          </a:p>
        </p:txBody>
      </p:sp>
      <p:sp>
        <p:nvSpPr>
          <p:cNvPr id="17" name="Text 7"/>
          <p:cNvSpPr/>
          <p:nvPr/>
        </p:nvSpPr>
        <p:spPr>
          <a:xfrm>
            <a:off x="3228380" y="4629150"/>
            <a:ext cx="55447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  <a:buSzPct val="100000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Mohamed Amine Kchaw</a:t>
            </a:r>
            <a:endParaRPr lang="en-US" sz="1200" dirty="0"/>
          </a:p>
        </p:txBody>
      </p:sp>
      <p:sp>
        <p:nvSpPr>
          <p:cNvPr id="18" name="Text 8"/>
          <p:cNvSpPr/>
          <p:nvPr/>
        </p:nvSpPr>
        <p:spPr>
          <a:xfrm>
            <a:off x="2883456" y="4933950"/>
            <a:ext cx="642508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Encadré par : Mohamed Amine Ben Rhouma</a:t>
            </a:r>
            <a:endParaRPr lang="en-US" sz="1200" dirty="0"/>
          </a:p>
        </p:txBody>
      </p:sp>
      <p:sp>
        <p:nvSpPr>
          <p:cNvPr id="19" name="Text 9"/>
          <p:cNvSpPr/>
          <p:nvPr/>
        </p:nvSpPr>
        <p:spPr>
          <a:xfrm>
            <a:off x="0" y="6305550"/>
            <a:ext cx="288143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Année Universitaire 2024–2025</a:t>
            </a:r>
            <a:endParaRPr lang="en-US" sz="1200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8F3260F5-EC2C-DC50-858E-3952807585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3796" y="286808"/>
            <a:ext cx="1373554" cy="1331383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62F2EC3B-8B26-F05D-71D2-6B5B47D37A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952" y="23812"/>
            <a:ext cx="2381250" cy="16089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43FF-91BA-96A9-5BA4-C22688302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5B0EFC4-90D9-A11B-BEA1-6EDD11A95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050"/>
            <a:ext cx="12192000" cy="68961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044D55A8-CB2D-5FB0-4A7C-F1A9411A6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285750"/>
            <a:ext cx="57150" cy="4572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ACEB5C30-0D9B-FD19-906C-4E02E7777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971550"/>
            <a:ext cx="5543550" cy="52197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1B798393-EE11-4A48-F1E7-7B6988D3E5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1162050"/>
            <a:ext cx="219075" cy="1905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1C349771-0CEE-3E7D-9FFA-A2CC5FFED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971550"/>
            <a:ext cx="5543550" cy="5219700"/>
          </a:xfrm>
          <a:prstGeom prst="rect">
            <a:avLst/>
          </a:prstGeom>
        </p:spPr>
      </p:pic>
      <p:pic>
        <p:nvPicPr>
          <p:cNvPr id="8" name="Image 6" descr="preencoded.png">
            <a:extLst>
              <a:ext uri="{FF2B5EF4-FFF2-40B4-BE49-F238E27FC236}">
                <a16:creationId xmlns:a16="http://schemas.microsoft.com/office/drawing/2014/main" id="{755F4D2C-22B2-0209-70D3-0A3B943FE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070" y="1121833"/>
            <a:ext cx="219075" cy="190500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F3AFDD97-B367-F8BF-87FF-5FB8C7941282}"/>
              </a:ext>
            </a:extLst>
          </p:cNvPr>
          <p:cNvSpPr/>
          <p:nvPr/>
        </p:nvSpPr>
        <p:spPr>
          <a:xfrm>
            <a:off x="923925" y="1123950"/>
            <a:ext cx="6286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Diagramme de </a:t>
            </a:r>
            <a:r>
              <a:rPr lang="en-US" sz="1500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Séquence</a:t>
            </a: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(Doctor)</a:t>
            </a:r>
            <a:endParaRPr lang="en-US" sz="15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E7D3DFFA-A660-E1F1-3813-F46E0DB897FB}"/>
              </a:ext>
            </a:extLst>
          </p:cNvPr>
          <p:cNvSpPr/>
          <p:nvPr/>
        </p:nvSpPr>
        <p:spPr>
          <a:xfrm>
            <a:off x="6619875" y="1123950"/>
            <a:ext cx="52387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Diagramme</a:t>
            </a: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 </a:t>
            </a:r>
            <a:r>
              <a:rPr lang="en-US" sz="1500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Séquence</a:t>
            </a: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(Patient)</a:t>
            </a:r>
            <a:endParaRPr lang="en-US" sz="150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9BECF8D9-45C8-BD87-EABE-E9DEC52C15C1}"/>
              </a:ext>
            </a:extLst>
          </p:cNvPr>
          <p:cNvSpPr/>
          <p:nvPr/>
        </p:nvSpPr>
        <p:spPr>
          <a:xfrm>
            <a:off x="476250" y="6419850"/>
            <a:ext cx="5730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Projet MedFlow - École Supérieure Privée d'Ingénierie et de Technologie</a:t>
            </a:r>
            <a:endParaRPr lang="en-US" sz="1050" dirty="0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A767D714-000F-2C22-A0E4-0103C55A0430}"/>
              </a:ext>
            </a:extLst>
          </p:cNvPr>
          <p:cNvSpPr/>
          <p:nvPr/>
        </p:nvSpPr>
        <p:spPr>
          <a:xfrm>
            <a:off x="11051084" y="641985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8/14</a:t>
            </a:r>
            <a:endParaRPr lang="en-US" sz="105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4173F1CE-039E-C71B-D286-E3D0EF9A0C07}"/>
              </a:ext>
            </a:extLst>
          </p:cNvPr>
          <p:cNvSpPr/>
          <p:nvPr/>
        </p:nvSpPr>
        <p:spPr>
          <a:xfrm>
            <a:off x="671512" y="347315"/>
            <a:ext cx="5841802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Gestion des Rendez-vous</a:t>
            </a:r>
            <a:endParaRPr lang="en-US" sz="27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CFDF063-49AF-5040-0B8B-076A6D8785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" y="1568450"/>
            <a:ext cx="5276851" cy="427101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E32B82C-C1F0-DF32-56C2-1CFF5A2DDE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325" y="1525058"/>
            <a:ext cx="5172076" cy="43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6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85750"/>
            <a:ext cx="57150" cy="533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543050"/>
            <a:ext cx="6324600" cy="990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180975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775" y="1905000"/>
            <a:ext cx="17145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1825" y="1914525"/>
            <a:ext cx="200025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647950"/>
            <a:ext cx="6324600" cy="990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" y="2914650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250" y="3009900"/>
            <a:ext cx="19050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1825" y="3019425"/>
            <a:ext cx="200025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3752850"/>
            <a:ext cx="6324600" cy="990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900" y="4019550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2963" y="4114800"/>
            <a:ext cx="21907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1825" y="4124325"/>
            <a:ext cx="200025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4857750"/>
            <a:ext cx="6324600" cy="990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512445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7250" y="5219700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00900" y="1543050"/>
            <a:ext cx="2133600" cy="1409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53300" y="169545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67600" y="180975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86900" y="1543050"/>
            <a:ext cx="2133600" cy="1409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39300" y="1733550"/>
            <a:ext cx="329952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37527" y="1847850"/>
            <a:ext cx="13335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00900" y="3105150"/>
            <a:ext cx="2133600" cy="1409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53300" y="3295650"/>
            <a:ext cx="239316" cy="3810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06283" y="3409950"/>
            <a:ext cx="13335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86900" y="3105150"/>
            <a:ext cx="2133600" cy="1409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39300" y="3295650"/>
            <a:ext cx="308074" cy="3810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717137" y="3409950"/>
            <a:ext cx="152400" cy="1524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781050" y="361950"/>
            <a:ext cx="707534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Paiement Sécurisé avec Stripe</a:t>
            </a:r>
            <a:endParaRPr lang="en-US" sz="2700" dirty="0"/>
          </a:p>
        </p:txBody>
      </p:sp>
      <p:sp>
        <p:nvSpPr>
          <p:cNvPr id="32" name="Text 1"/>
          <p:cNvSpPr/>
          <p:nvPr/>
        </p:nvSpPr>
        <p:spPr>
          <a:xfrm>
            <a:off x="571500" y="1047750"/>
            <a:ext cx="6324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Processus de Paiement</a:t>
            </a:r>
            <a:endParaRPr lang="en-US" sz="1800" dirty="0"/>
          </a:p>
        </p:txBody>
      </p:sp>
      <p:sp>
        <p:nvSpPr>
          <p:cNvPr id="33" name="Text 2"/>
          <p:cNvSpPr/>
          <p:nvPr/>
        </p:nvSpPr>
        <p:spPr>
          <a:xfrm>
            <a:off x="1333500" y="1695450"/>
            <a:ext cx="5410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Initiation du paiement</a:t>
            </a:r>
            <a:endParaRPr lang="en-US" sz="1200" dirty="0"/>
          </a:p>
        </p:txBody>
      </p:sp>
      <p:sp>
        <p:nvSpPr>
          <p:cNvPr id="34" name="Text 3"/>
          <p:cNvSpPr/>
          <p:nvPr/>
        </p:nvSpPr>
        <p:spPr>
          <a:xfrm>
            <a:off x="1333500" y="1924050"/>
            <a:ext cx="5410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 patient sélectionne l'option de paiement pour une consultation depuis son tableau de bord</a:t>
            </a:r>
            <a:endParaRPr lang="en-US" sz="1200" dirty="0"/>
          </a:p>
        </p:txBody>
      </p:sp>
      <p:sp>
        <p:nvSpPr>
          <p:cNvPr id="35" name="Text 4"/>
          <p:cNvSpPr/>
          <p:nvPr/>
        </p:nvSpPr>
        <p:spPr>
          <a:xfrm>
            <a:off x="1333500" y="2800350"/>
            <a:ext cx="6492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2. Communication Backend-Stripe</a:t>
            </a:r>
            <a:endParaRPr lang="en-US" sz="1200" dirty="0"/>
          </a:p>
        </p:txBody>
      </p:sp>
      <p:sp>
        <p:nvSpPr>
          <p:cNvPr id="36" name="Text 5"/>
          <p:cNvSpPr/>
          <p:nvPr/>
        </p:nvSpPr>
        <p:spPr>
          <a:xfrm>
            <a:off x="1333500" y="3028950"/>
            <a:ext cx="5410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 backend MedFlow interagit avec l'API Stripe pour créer une session de paiement sécurisée</a:t>
            </a:r>
            <a:endParaRPr lang="en-US" sz="1200" dirty="0"/>
          </a:p>
        </p:txBody>
      </p:sp>
      <p:sp>
        <p:nvSpPr>
          <p:cNvPr id="37" name="Text 6"/>
          <p:cNvSpPr/>
          <p:nvPr/>
        </p:nvSpPr>
        <p:spPr>
          <a:xfrm>
            <a:off x="1333500" y="3905250"/>
            <a:ext cx="5410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3. Redirection sécurisée</a:t>
            </a:r>
            <a:endParaRPr lang="en-US" sz="1200" dirty="0"/>
          </a:p>
        </p:txBody>
      </p:sp>
      <p:sp>
        <p:nvSpPr>
          <p:cNvPr id="38" name="Text 7"/>
          <p:cNvSpPr/>
          <p:nvPr/>
        </p:nvSpPr>
        <p:spPr>
          <a:xfrm>
            <a:off x="1333500" y="4133850"/>
            <a:ext cx="5410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 patient est redirigé vers une page de paiement sécurisée hébergée par Stripe</a:t>
            </a:r>
            <a:endParaRPr lang="en-US" sz="1200" dirty="0"/>
          </a:p>
        </p:txBody>
      </p:sp>
      <p:sp>
        <p:nvSpPr>
          <p:cNvPr id="39" name="Text 8"/>
          <p:cNvSpPr/>
          <p:nvPr/>
        </p:nvSpPr>
        <p:spPr>
          <a:xfrm>
            <a:off x="1333500" y="5010150"/>
            <a:ext cx="6492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4. Confirmation et notification</a:t>
            </a:r>
            <a:endParaRPr lang="en-US" sz="1200" dirty="0"/>
          </a:p>
        </p:txBody>
      </p:sp>
      <p:sp>
        <p:nvSpPr>
          <p:cNvPr id="40" name="Text 9"/>
          <p:cNvSpPr/>
          <p:nvPr/>
        </p:nvSpPr>
        <p:spPr>
          <a:xfrm>
            <a:off x="1333500" y="5238750"/>
            <a:ext cx="5410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Stripe confirme la transaction au backend qui enregistre le succès et notify le patient et le médecin</a:t>
            </a:r>
            <a:endParaRPr lang="en-US" sz="1200" dirty="0"/>
          </a:p>
        </p:txBody>
      </p:sp>
      <p:sp>
        <p:nvSpPr>
          <p:cNvPr id="41" name="Text 10"/>
          <p:cNvSpPr/>
          <p:nvPr/>
        </p:nvSpPr>
        <p:spPr>
          <a:xfrm>
            <a:off x="7200900" y="1047750"/>
            <a:ext cx="53035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Fonctionnalités de Sécurité</a:t>
            </a:r>
            <a:endParaRPr lang="en-US" sz="1800" dirty="0"/>
          </a:p>
        </p:txBody>
      </p:sp>
      <p:sp>
        <p:nvSpPr>
          <p:cNvPr id="42" name="Text 11"/>
          <p:cNvSpPr/>
          <p:nvPr/>
        </p:nvSpPr>
        <p:spPr>
          <a:xfrm>
            <a:off x="7848600" y="1771650"/>
            <a:ext cx="13757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Cryptage SSL</a:t>
            </a:r>
            <a:endParaRPr lang="en-US" sz="1200" dirty="0"/>
          </a:p>
        </p:txBody>
      </p:sp>
      <p:sp>
        <p:nvSpPr>
          <p:cNvPr id="43" name="Text 12"/>
          <p:cNvSpPr/>
          <p:nvPr/>
        </p:nvSpPr>
        <p:spPr>
          <a:xfrm>
            <a:off x="7353300" y="2152650"/>
            <a:ext cx="18288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Chiffrement des données sensibles pendant la transmission</a:t>
            </a:r>
            <a:endParaRPr lang="en-US" sz="1050" dirty="0"/>
          </a:p>
        </p:txBody>
      </p:sp>
      <p:sp>
        <p:nvSpPr>
          <p:cNvPr id="44" name="Text 13"/>
          <p:cNvSpPr/>
          <p:nvPr/>
        </p:nvSpPr>
        <p:spPr>
          <a:xfrm>
            <a:off x="10083552" y="1695450"/>
            <a:ext cx="138454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PCI DSS Compliant</a:t>
            </a:r>
            <a:endParaRPr lang="en-US" sz="1200" dirty="0"/>
          </a:p>
        </p:txBody>
      </p:sp>
      <p:sp>
        <p:nvSpPr>
          <p:cNvPr id="45" name="Text 14"/>
          <p:cNvSpPr/>
          <p:nvPr/>
        </p:nvSpPr>
        <p:spPr>
          <a:xfrm>
            <a:off x="9639300" y="2228850"/>
            <a:ext cx="18288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Conformité aux standards de sécurité pour les transactions</a:t>
            </a:r>
            <a:endParaRPr lang="en-US" sz="1050" dirty="0"/>
          </a:p>
        </p:txBody>
      </p:sp>
      <p:sp>
        <p:nvSpPr>
          <p:cNvPr id="46" name="Text 15"/>
          <p:cNvSpPr/>
          <p:nvPr/>
        </p:nvSpPr>
        <p:spPr>
          <a:xfrm>
            <a:off x="7706916" y="3257550"/>
            <a:ext cx="1475184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Notifications Automatiques</a:t>
            </a:r>
            <a:endParaRPr lang="en-US" sz="1200" dirty="0"/>
          </a:p>
        </p:txBody>
      </p:sp>
      <p:sp>
        <p:nvSpPr>
          <p:cNvPr id="47" name="Text 16"/>
          <p:cNvSpPr/>
          <p:nvPr/>
        </p:nvSpPr>
        <p:spPr>
          <a:xfrm>
            <a:off x="7353300" y="3790950"/>
            <a:ext cx="18288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Alertes instantanées aux patients et médecins après paiement</a:t>
            </a:r>
            <a:endParaRPr lang="en-US" sz="1050" dirty="0"/>
          </a:p>
        </p:txBody>
      </p:sp>
      <p:sp>
        <p:nvSpPr>
          <p:cNvPr id="48" name="Text 17"/>
          <p:cNvSpPr/>
          <p:nvPr/>
        </p:nvSpPr>
        <p:spPr>
          <a:xfrm>
            <a:off x="10061674" y="3257550"/>
            <a:ext cx="1406426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Gestion des Retours</a:t>
            </a:r>
            <a:endParaRPr lang="en-US" sz="1200" dirty="0"/>
          </a:p>
        </p:txBody>
      </p:sp>
      <p:sp>
        <p:nvSpPr>
          <p:cNvPr id="49" name="Text 18"/>
          <p:cNvSpPr/>
          <p:nvPr/>
        </p:nvSpPr>
        <p:spPr>
          <a:xfrm>
            <a:off x="9639300" y="3790950"/>
            <a:ext cx="18288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Traitements automatisés des éventuels remboursements</a:t>
            </a:r>
            <a:endParaRPr lang="en-US" sz="1050" dirty="0"/>
          </a:p>
        </p:txBody>
      </p:sp>
      <p:sp>
        <p:nvSpPr>
          <p:cNvPr id="50" name="Text 19"/>
          <p:cNvSpPr/>
          <p:nvPr/>
        </p:nvSpPr>
        <p:spPr>
          <a:xfrm>
            <a:off x="365284" y="6410325"/>
            <a:ext cx="5730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Projet MedFlow - École Supérieure Privée d'Ingénierie et de Technologie</a:t>
            </a:r>
            <a:endParaRPr lang="en-US" sz="1050" dirty="0"/>
          </a:p>
        </p:txBody>
      </p:sp>
      <p:sp>
        <p:nvSpPr>
          <p:cNvPr id="51" name="Text 20"/>
          <p:cNvSpPr/>
          <p:nvPr/>
        </p:nvSpPr>
        <p:spPr>
          <a:xfrm>
            <a:off x="11320641" y="6505575"/>
            <a:ext cx="8995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10/14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85750"/>
            <a:ext cx="57150" cy="533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971550"/>
            <a:ext cx="5219700" cy="1714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190625"/>
            <a:ext cx="17145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161925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19621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23050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838450"/>
            <a:ext cx="5219700" cy="1714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3057525"/>
            <a:ext cx="28575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4861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82905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17195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971550"/>
            <a:ext cx="5219700" cy="3581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6496" y="1190625"/>
            <a:ext cx="285750" cy="2286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781050" y="361950"/>
            <a:ext cx="592466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Déploiement avec Docker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1009650" y="1162050"/>
            <a:ext cx="58064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Approche Conteneurisée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990600" y="1581150"/>
            <a:ext cx="445752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Portabilité et reproductibilité de l'environnement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990600" y="1924050"/>
            <a:ext cx="40488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Isolation des dépendances et configurations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990600" y="2266950"/>
            <a:ext cx="4701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Exécution cohérente sur différents environnements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1123950" y="3028950"/>
            <a:ext cx="58064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Orchestration Docker Compose</a:t>
            </a:r>
            <a:endParaRPr lang="en-US" sz="1800" dirty="0"/>
          </a:p>
        </p:txBody>
      </p:sp>
      <p:sp>
        <p:nvSpPr>
          <p:cNvPr id="23" name="Text 6"/>
          <p:cNvSpPr/>
          <p:nvPr/>
        </p:nvSpPr>
        <p:spPr>
          <a:xfrm>
            <a:off x="990600" y="3448050"/>
            <a:ext cx="49516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Définition multi-conteneurs dans docker-compose.yml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990600" y="3790950"/>
            <a:ext cx="45141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Frontend, Backend et Base de données MongoDB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990600" y="4133850"/>
            <a:ext cx="550997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Lancement simplifié : une commande pour tous les services</a:t>
            </a:r>
            <a:endParaRPr lang="en-US" sz="1200" dirty="0"/>
          </a:p>
        </p:txBody>
      </p:sp>
      <p:sp>
        <p:nvSpPr>
          <p:cNvPr id="26" name="Text 9"/>
          <p:cNvSpPr/>
          <p:nvPr/>
        </p:nvSpPr>
        <p:spPr>
          <a:xfrm>
            <a:off x="6107430" y="1162050"/>
            <a:ext cx="58064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Architecture de Déploiement</a:t>
            </a:r>
            <a:endParaRPr lang="en-US" sz="1800" dirty="0"/>
          </a:p>
        </p:txBody>
      </p:sp>
      <p:sp>
        <p:nvSpPr>
          <p:cNvPr id="27" name="Text 10"/>
          <p:cNvSpPr/>
          <p:nvPr/>
        </p:nvSpPr>
        <p:spPr>
          <a:xfrm>
            <a:off x="315992" y="6496050"/>
            <a:ext cx="5730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Projet MedFlow - École Supérieure Privée d'Ingénierie et de Technologie</a:t>
            </a:r>
            <a:endParaRPr lang="en-US" sz="1050" dirty="0"/>
          </a:p>
        </p:txBody>
      </p:sp>
      <p:sp>
        <p:nvSpPr>
          <p:cNvPr id="28" name="Text 11"/>
          <p:cNvSpPr/>
          <p:nvPr/>
        </p:nvSpPr>
        <p:spPr>
          <a:xfrm>
            <a:off x="11292423" y="6565291"/>
            <a:ext cx="8995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11/14</a:t>
            </a:r>
            <a:endParaRPr lang="en-US" sz="1050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1777CADB-5867-C730-9A67-ABF7C0C9C4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582" y="1474098"/>
            <a:ext cx="4613910" cy="29624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1000"/>
            <a:ext cx="57150" cy="533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19200"/>
            <a:ext cx="3530650" cy="4343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14478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15240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057400"/>
            <a:ext cx="3073450" cy="914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22479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3124200"/>
            <a:ext cx="3073450" cy="914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33147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30750" y="1219200"/>
            <a:ext cx="3530650" cy="4343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9350" y="1447800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9362" y="1524000"/>
            <a:ext cx="257175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59350" y="2057400"/>
            <a:ext cx="3073450" cy="914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750" y="22479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9350" y="3124200"/>
            <a:ext cx="3073450" cy="1143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750" y="33147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59350" y="4419600"/>
            <a:ext cx="3073450" cy="914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750" y="46101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89999" y="1219200"/>
            <a:ext cx="3530650" cy="4343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18599" y="1447800"/>
            <a:ext cx="457200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32899" y="1524000"/>
            <a:ext cx="2286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18599" y="2057400"/>
            <a:ext cx="3073450" cy="914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999" y="22479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18599" y="3124200"/>
            <a:ext cx="3073450" cy="914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999" y="33147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18599" y="4191000"/>
            <a:ext cx="3073450" cy="914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999" y="4381500"/>
            <a:ext cx="152400" cy="1524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781050" y="457200"/>
            <a:ext cx="4285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Résultats Obtenus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1409700" y="1524000"/>
            <a:ext cx="171235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Plateforme</a:t>
            </a:r>
            <a:endParaRPr lang="en-US" sz="1800" dirty="0"/>
          </a:p>
        </p:txBody>
      </p:sp>
      <p:sp>
        <p:nvSpPr>
          <p:cNvPr id="31" name="Text 2"/>
          <p:cNvSpPr/>
          <p:nvPr/>
        </p:nvSpPr>
        <p:spPr>
          <a:xfrm>
            <a:off x="1219200" y="2209800"/>
            <a:ext cx="30023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Fonctionnelle et Déployée</a:t>
            </a:r>
            <a:endParaRPr lang="en-US" sz="1200" dirty="0"/>
          </a:p>
        </p:txBody>
      </p:sp>
      <p:sp>
        <p:nvSpPr>
          <p:cNvPr id="32" name="Text 3"/>
          <p:cNvSpPr/>
          <p:nvPr/>
        </p:nvSpPr>
        <p:spPr>
          <a:xfrm>
            <a:off x="1219200" y="2438400"/>
            <a:ext cx="25019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Application web opérationnelle, prête à l'emploi</a:t>
            </a:r>
            <a:endParaRPr lang="en-US" sz="1050" dirty="0"/>
          </a:p>
        </p:txBody>
      </p:sp>
      <p:sp>
        <p:nvSpPr>
          <p:cNvPr id="33" name="Text 4"/>
          <p:cNvSpPr/>
          <p:nvPr/>
        </p:nvSpPr>
        <p:spPr>
          <a:xfrm>
            <a:off x="1219200" y="3276600"/>
            <a:ext cx="30023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Communication Fluidifiée</a:t>
            </a:r>
            <a:endParaRPr lang="en-US" sz="1200" dirty="0"/>
          </a:p>
        </p:txBody>
      </p:sp>
      <p:sp>
        <p:nvSpPr>
          <p:cNvPr id="34" name="Text 5"/>
          <p:cNvSpPr/>
          <p:nvPr/>
        </p:nvSpPr>
        <p:spPr>
          <a:xfrm>
            <a:off x="1219200" y="3505200"/>
            <a:ext cx="25019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Interactions améliorées entre patients et professionnels de santé</a:t>
            </a:r>
            <a:endParaRPr lang="en-US" sz="1050" dirty="0"/>
          </a:p>
        </p:txBody>
      </p:sp>
      <p:sp>
        <p:nvSpPr>
          <p:cNvPr id="35" name="Text 6"/>
          <p:cNvSpPr/>
          <p:nvPr/>
        </p:nvSpPr>
        <p:spPr>
          <a:xfrm>
            <a:off x="5168950" y="1524000"/>
            <a:ext cx="238047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Fonctionnalités</a:t>
            </a:r>
            <a:endParaRPr lang="en-US" sz="1800" dirty="0"/>
          </a:p>
        </p:txBody>
      </p:sp>
      <p:sp>
        <p:nvSpPr>
          <p:cNvPr id="36" name="Text 7"/>
          <p:cNvSpPr/>
          <p:nvPr/>
        </p:nvSpPr>
        <p:spPr>
          <a:xfrm>
            <a:off x="4978450" y="2209800"/>
            <a:ext cx="30023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Gestion Sécurisée des Comptes</a:t>
            </a:r>
            <a:endParaRPr lang="en-US" sz="1200" dirty="0"/>
          </a:p>
        </p:txBody>
      </p:sp>
      <p:sp>
        <p:nvSpPr>
          <p:cNvPr id="37" name="Text 8"/>
          <p:cNvSpPr/>
          <p:nvPr/>
        </p:nvSpPr>
        <p:spPr>
          <a:xfrm>
            <a:off x="4978450" y="2438400"/>
            <a:ext cx="25019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Patients et médecins avec authentification robuste</a:t>
            </a:r>
            <a:endParaRPr lang="en-US" sz="1050" dirty="0"/>
          </a:p>
        </p:txBody>
      </p:sp>
      <p:sp>
        <p:nvSpPr>
          <p:cNvPr id="38" name="Text 9"/>
          <p:cNvSpPr/>
          <p:nvPr/>
        </p:nvSpPr>
        <p:spPr>
          <a:xfrm>
            <a:off x="4978450" y="3276600"/>
            <a:ext cx="25019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Prise et Gestion des Rendez-vous</a:t>
            </a:r>
            <a:endParaRPr lang="en-US" sz="1200" dirty="0"/>
          </a:p>
        </p:txBody>
      </p:sp>
      <p:sp>
        <p:nvSpPr>
          <p:cNvPr id="39" name="Text 10"/>
          <p:cNvSpPr/>
          <p:nvPr/>
        </p:nvSpPr>
        <p:spPr>
          <a:xfrm>
            <a:off x="4978450" y="3733800"/>
            <a:ext cx="25019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Système complet d'ordonnancement et de gestion</a:t>
            </a:r>
            <a:endParaRPr lang="en-US" sz="1050" dirty="0"/>
          </a:p>
        </p:txBody>
      </p:sp>
      <p:sp>
        <p:nvSpPr>
          <p:cNvPr id="40" name="Text 11"/>
          <p:cNvSpPr/>
          <p:nvPr/>
        </p:nvSpPr>
        <p:spPr>
          <a:xfrm>
            <a:off x="4978450" y="4572000"/>
            <a:ext cx="30023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Paiement Intégré via Stripe</a:t>
            </a:r>
            <a:endParaRPr lang="en-US" sz="1200" dirty="0"/>
          </a:p>
        </p:txBody>
      </p:sp>
      <p:sp>
        <p:nvSpPr>
          <p:cNvPr id="41" name="Text 12"/>
          <p:cNvSpPr/>
          <p:nvPr/>
        </p:nvSpPr>
        <p:spPr>
          <a:xfrm>
            <a:off x="4978450" y="4800600"/>
            <a:ext cx="25019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Solution de paiement sécurisée pour les consultations</a:t>
            </a:r>
            <a:endParaRPr lang="en-US" sz="1050" dirty="0"/>
          </a:p>
        </p:txBody>
      </p:sp>
      <p:sp>
        <p:nvSpPr>
          <p:cNvPr id="42" name="Text 13"/>
          <p:cNvSpPr/>
          <p:nvPr/>
        </p:nvSpPr>
        <p:spPr>
          <a:xfrm>
            <a:off x="8928199" y="1524000"/>
            <a:ext cx="192720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Architecture</a:t>
            </a:r>
            <a:endParaRPr lang="en-US" sz="1800" dirty="0"/>
          </a:p>
        </p:txBody>
      </p:sp>
      <p:sp>
        <p:nvSpPr>
          <p:cNvPr id="43" name="Text 14"/>
          <p:cNvSpPr/>
          <p:nvPr/>
        </p:nvSpPr>
        <p:spPr>
          <a:xfrm>
            <a:off x="8737699" y="2209800"/>
            <a:ext cx="30023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Technologies Modernes</a:t>
            </a:r>
            <a:endParaRPr lang="en-US" sz="1200" dirty="0"/>
          </a:p>
        </p:txBody>
      </p:sp>
      <p:sp>
        <p:nvSpPr>
          <p:cNvPr id="44" name="Text 15"/>
          <p:cNvSpPr/>
          <p:nvPr/>
        </p:nvSpPr>
        <p:spPr>
          <a:xfrm>
            <a:off x="8737699" y="2438400"/>
            <a:ext cx="25019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Basée sur Node.js, React et MongoDB</a:t>
            </a:r>
            <a:endParaRPr lang="en-US" sz="1050" dirty="0"/>
          </a:p>
        </p:txBody>
      </p:sp>
      <p:sp>
        <p:nvSpPr>
          <p:cNvPr id="45" name="Text 16"/>
          <p:cNvSpPr/>
          <p:nvPr/>
        </p:nvSpPr>
        <p:spPr>
          <a:xfrm>
            <a:off x="8737699" y="3276600"/>
            <a:ext cx="30023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Structure 3-Tiers</a:t>
            </a:r>
            <a:endParaRPr lang="en-US" sz="1200" dirty="0"/>
          </a:p>
        </p:txBody>
      </p:sp>
      <p:sp>
        <p:nvSpPr>
          <p:cNvPr id="46" name="Text 17"/>
          <p:cNvSpPr/>
          <p:nvPr/>
        </p:nvSpPr>
        <p:spPr>
          <a:xfrm>
            <a:off x="8737699" y="3505200"/>
            <a:ext cx="25019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Séparation claire des préoccupations (présentation, logique, données)</a:t>
            </a:r>
            <a:endParaRPr lang="en-US" sz="1050" dirty="0"/>
          </a:p>
        </p:txBody>
      </p:sp>
      <p:sp>
        <p:nvSpPr>
          <p:cNvPr id="47" name="Text 18"/>
          <p:cNvSpPr/>
          <p:nvPr/>
        </p:nvSpPr>
        <p:spPr>
          <a:xfrm>
            <a:off x="8737699" y="4343400"/>
            <a:ext cx="30023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Déploiement Dockerisé</a:t>
            </a:r>
            <a:endParaRPr lang="en-US" sz="1200" dirty="0"/>
          </a:p>
        </p:txBody>
      </p:sp>
      <p:sp>
        <p:nvSpPr>
          <p:cNvPr id="48" name="Text 19"/>
          <p:cNvSpPr/>
          <p:nvPr/>
        </p:nvSpPr>
        <p:spPr>
          <a:xfrm>
            <a:off x="8737699" y="4572000"/>
            <a:ext cx="25019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Portabilité et reproductibilité garanties</a:t>
            </a:r>
            <a:endParaRPr lang="en-US" sz="1050" dirty="0"/>
          </a:p>
        </p:txBody>
      </p:sp>
      <p:sp>
        <p:nvSpPr>
          <p:cNvPr id="49" name="Text 20"/>
          <p:cNvSpPr/>
          <p:nvPr/>
        </p:nvSpPr>
        <p:spPr>
          <a:xfrm>
            <a:off x="365284" y="6457950"/>
            <a:ext cx="5730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Projet MedFlow - École Supérieure Privée d'Ingénierie et de Technologie</a:t>
            </a:r>
            <a:endParaRPr lang="en-US" sz="1050" dirty="0"/>
          </a:p>
        </p:txBody>
      </p:sp>
      <p:sp>
        <p:nvSpPr>
          <p:cNvPr id="50" name="Text 21"/>
          <p:cNvSpPr/>
          <p:nvPr/>
        </p:nvSpPr>
        <p:spPr>
          <a:xfrm>
            <a:off x="11376927" y="6591300"/>
            <a:ext cx="8995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12/14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0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81000"/>
            <a:ext cx="57150" cy="533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19200"/>
            <a:ext cx="11049000" cy="838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2286000"/>
            <a:ext cx="5410200" cy="1028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2438400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5527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3467100"/>
            <a:ext cx="5410200" cy="1257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361950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150" y="3733800"/>
            <a:ext cx="1905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2286000"/>
            <a:ext cx="5410200" cy="1257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2438400"/>
            <a:ext cx="381000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7950" y="2552700"/>
            <a:ext cx="1905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3695700"/>
            <a:ext cx="5410200" cy="1028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2700" y="384810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39624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500" y="4953000"/>
            <a:ext cx="11049000" cy="762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3900" y="5181600"/>
            <a:ext cx="171450" cy="3048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781050" y="457200"/>
            <a:ext cx="25171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Conclusion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723900" y="1371600"/>
            <a:ext cx="107442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 projet MedFlow a permis de développer une solution web moderne et intégrée, répondant efficacement à la problématique de la gestion des consultations médicales.</a:t>
            </a:r>
            <a:endParaRPr lang="en-US" sz="1350" dirty="0"/>
          </a:p>
        </p:txBody>
      </p:sp>
      <p:sp>
        <p:nvSpPr>
          <p:cNvPr id="22" name="Text 2"/>
          <p:cNvSpPr/>
          <p:nvPr/>
        </p:nvSpPr>
        <p:spPr>
          <a:xfrm>
            <a:off x="1257300" y="2438400"/>
            <a:ext cx="5486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Solution Sécurisée et Performante</a:t>
            </a:r>
            <a:endParaRPr lang="en-US" sz="1200" dirty="0"/>
          </a:p>
        </p:txBody>
      </p:sp>
      <p:sp>
        <p:nvSpPr>
          <p:cNvPr id="23" name="Text 3"/>
          <p:cNvSpPr/>
          <p:nvPr/>
        </p:nvSpPr>
        <p:spPr>
          <a:xfrm>
            <a:off x="1257300" y="2705100"/>
            <a:ext cx="4572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Implémentation d'une application sécurisée, performante et adaptée aux besoins du secteur médical.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1257300" y="3619500"/>
            <a:ext cx="5486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Compétences Techniques Validées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1257300" y="3886200"/>
            <a:ext cx="4572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Validations des compétences en développement web et déploiement à travers l'implémentation de technologies modernes.</a:t>
            </a:r>
            <a:endParaRPr lang="en-US" sz="1200" dirty="0"/>
          </a:p>
        </p:txBody>
      </p:sp>
      <p:sp>
        <p:nvSpPr>
          <p:cNvPr id="26" name="Text 6"/>
          <p:cNvSpPr/>
          <p:nvPr/>
        </p:nvSpPr>
        <p:spPr>
          <a:xfrm>
            <a:off x="6896100" y="2438400"/>
            <a:ext cx="4572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Communication Améliorée</a:t>
            </a:r>
            <a:endParaRPr lang="en-US" sz="1200" dirty="0"/>
          </a:p>
        </p:txBody>
      </p:sp>
      <p:sp>
        <p:nvSpPr>
          <p:cNvPr id="27" name="Text 7"/>
          <p:cNvSpPr/>
          <p:nvPr/>
        </p:nvSpPr>
        <p:spPr>
          <a:xfrm>
            <a:off x="6896100" y="2705100"/>
            <a:ext cx="4572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Fluidification des interactions entre patients et professionnels de santé grâce à une plateforme centralisée.</a:t>
            </a:r>
            <a:endParaRPr lang="en-US" sz="1200" dirty="0"/>
          </a:p>
        </p:txBody>
      </p:sp>
      <p:sp>
        <p:nvSpPr>
          <p:cNvPr id="28" name="Text 8"/>
          <p:cNvSpPr/>
          <p:nvPr/>
        </p:nvSpPr>
        <p:spPr>
          <a:xfrm>
            <a:off x="6896100" y="3848100"/>
            <a:ext cx="5486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Architecture Robuste et Évolutive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6896100" y="4114800"/>
            <a:ext cx="4572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Base solide sur Node.js, React et MongoDB, avec déploiement Docker facilitant l'évolution future du projet.</a:t>
            </a:r>
            <a:endParaRPr lang="en-US" sz="1200" dirty="0"/>
          </a:p>
        </p:txBody>
      </p:sp>
      <p:sp>
        <p:nvSpPr>
          <p:cNvPr id="30" name="Text 10"/>
          <p:cNvSpPr/>
          <p:nvPr/>
        </p:nvSpPr>
        <p:spPr>
          <a:xfrm>
            <a:off x="1047750" y="5105400"/>
            <a:ext cx="104203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MedFlow démontre la capacité à concevoir et implémenter une solution informatique complète, de la gestion des utilisateurs à la téléconsultation, en passant par la gestion des rendez-vous et les paiements en ligne.</a:t>
            </a:r>
            <a:endParaRPr lang="en-US" sz="1200" dirty="0"/>
          </a:p>
        </p:txBody>
      </p:sp>
      <p:sp>
        <p:nvSpPr>
          <p:cNvPr id="31" name="Text 11"/>
          <p:cNvSpPr/>
          <p:nvPr/>
        </p:nvSpPr>
        <p:spPr>
          <a:xfrm>
            <a:off x="250984" y="6400800"/>
            <a:ext cx="5730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Projet MedFlow - École Supérieure Privée d'Ingénierie et de Technologie</a:t>
            </a:r>
            <a:endParaRPr lang="en-US" sz="1050" dirty="0"/>
          </a:p>
        </p:txBody>
      </p:sp>
      <p:sp>
        <p:nvSpPr>
          <p:cNvPr id="32" name="Text 12"/>
          <p:cNvSpPr/>
          <p:nvPr/>
        </p:nvSpPr>
        <p:spPr>
          <a:xfrm>
            <a:off x="11320641" y="6515100"/>
            <a:ext cx="8995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13/14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39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1000"/>
            <a:ext cx="57150" cy="533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981200"/>
            <a:ext cx="5410200" cy="1257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21336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488" y="2238375"/>
            <a:ext cx="219075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981200"/>
            <a:ext cx="5410200" cy="1257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700" y="21336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5100" y="2238375"/>
            <a:ext cx="17145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3467100"/>
            <a:ext cx="5410200" cy="1257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" y="361950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2488" y="3724275"/>
            <a:ext cx="21907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3467100"/>
            <a:ext cx="5410200" cy="1257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2700" y="361950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3724275"/>
            <a:ext cx="17145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" y="4953000"/>
            <a:ext cx="5410200" cy="1485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900" y="5105400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2488" y="5210175"/>
            <a:ext cx="219075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4953000"/>
            <a:ext cx="5410200" cy="1485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62700" y="5105400"/>
            <a:ext cx="476250" cy="4762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29388" y="5210175"/>
            <a:ext cx="142875" cy="2667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781050" y="457200"/>
            <a:ext cx="571928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Perspectives d'Évolution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571500" y="1219200"/>
            <a:ext cx="11049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 projet MedFlow offre de nombreuses pistes d'évolution pour enrichir ses fonctionnalités et son impact. Les perspectives futures incluent :</a:t>
            </a:r>
            <a:endParaRPr lang="en-US" sz="1350" dirty="0"/>
          </a:p>
        </p:txBody>
      </p:sp>
      <p:sp>
        <p:nvSpPr>
          <p:cNvPr id="24" name="Text 2"/>
          <p:cNvSpPr/>
          <p:nvPr/>
        </p:nvSpPr>
        <p:spPr>
          <a:xfrm>
            <a:off x="1352550" y="2133600"/>
            <a:ext cx="5372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Téléconsultation Intégrée</a:t>
            </a:r>
            <a:endParaRPr lang="en-US" sz="1200" dirty="0"/>
          </a:p>
        </p:txBody>
      </p:sp>
      <p:sp>
        <p:nvSpPr>
          <p:cNvPr id="25" name="Text 3"/>
          <p:cNvSpPr/>
          <p:nvPr/>
        </p:nvSpPr>
        <p:spPr>
          <a:xfrm>
            <a:off x="1352550" y="2400300"/>
            <a:ext cx="4476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Développer un module de consultation vidéo sécurisé directement au sein de la plateforme pour faciliter les rendez-vous à distance.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6991350" y="2133600"/>
            <a:ext cx="5372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Dossiers Médicaux Électroniques Avancés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6991350" y="2400300"/>
            <a:ext cx="4476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Permettre une gestion plus détaillée et structurée des antécédents médicaux, des résultats d'examens et des prescriptions.</a:t>
            </a:r>
            <a:endParaRPr lang="en-US" sz="1200" dirty="0"/>
          </a:p>
        </p:txBody>
      </p:sp>
      <p:sp>
        <p:nvSpPr>
          <p:cNvPr id="28" name="Text 6"/>
          <p:cNvSpPr/>
          <p:nvPr/>
        </p:nvSpPr>
        <p:spPr>
          <a:xfrm>
            <a:off x="1352550" y="3619500"/>
            <a:ext cx="5372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Analyse Intelligente des Données de Santé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1352550" y="3886200"/>
            <a:ext cx="4476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Mettre en place des outils d'analyse pour générer des statistiques avancées sur l'activité des médecins, les tendances de consultation et l'efficacité des traitements.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6991350" y="3619500"/>
            <a:ext cx="5372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Notifications et Rappels Personnalisés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6991350" y="3886200"/>
            <a:ext cx="4476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Améliorer le système de notification pour les rendez-vous, les suivis post-consultation et les rappels de médicaments.</a:t>
            </a:r>
            <a:endParaRPr lang="en-US" sz="1200" dirty="0"/>
          </a:p>
        </p:txBody>
      </p:sp>
      <p:sp>
        <p:nvSpPr>
          <p:cNvPr id="32" name="Text 10"/>
          <p:cNvSpPr/>
          <p:nvPr/>
        </p:nvSpPr>
        <p:spPr>
          <a:xfrm>
            <a:off x="1352550" y="5105400"/>
            <a:ext cx="4476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Intégration avec des Dispositifs Médicaux Connectés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1352550" y="5600700"/>
            <a:ext cx="4476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Permettre la synchronisation des données issues de capteurs de santé (tension, glycémie, etc.) pour un suivi plus complet des patients.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6991350" y="5105400"/>
            <a:ext cx="5372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Application Mobile Native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6991350" y="5372100"/>
            <a:ext cx="4476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Offrir une expérience utilisateur optimisée sur smartphones et tablettes pour une accessibilité maximale des services.</a:t>
            </a:r>
            <a:endParaRPr lang="en-US" sz="1200" dirty="0"/>
          </a:p>
        </p:txBody>
      </p:sp>
      <p:sp>
        <p:nvSpPr>
          <p:cNvPr id="36" name="Text 14"/>
          <p:cNvSpPr/>
          <p:nvPr/>
        </p:nvSpPr>
        <p:spPr>
          <a:xfrm>
            <a:off x="571500" y="6667500"/>
            <a:ext cx="5730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Projet MedFlow - École Supérieure Privée d'Ingénierie et de Technologie</a:t>
            </a:r>
            <a:endParaRPr lang="en-US" sz="1050" dirty="0"/>
          </a:p>
        </p:txBody>
      </p:sp>
      <p:sp>
        <p:nvSpPr>
          <p:cNvPr id="37" name="Text 15"/>
          <p:cNvSpPr/>
          <p:nvPr/>
        </p:nvSpPr>
        <p:spPr>
          <a:xfrm>
            <a:off x="10870853" y="6667500"/>
            <a:ext cx="8995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14/14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1000"/>
            <a:ext cx="57150" cy="533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95400"/>
            <a:ext cx="3492401" cy="533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3716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14859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057400"/>
            <a:ext cx="3492401" cy="533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21336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22479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819400"/>
            <a:ext cx="3492401" cy="533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289560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30099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581400"/>
            <a:ext cx="3492401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" y="36576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37719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4343400"/>
            <a:ext cx="3492401" cy="533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" y="4419600"/>
            <a:ext cx="38100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45339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44901" y="1295400"/>
            <a:ext cx="3492550" cy="533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21101" y="137160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25876" y="1485900"/>
            <a:ext cx="17145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44901" y="2057400"/>
            <a:ext cx="3492550" cy="533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21101" y="2133600"/>
            <a:ext cx="3810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44926" y="2247900"/>
            <a:ext cx="13335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44901" y="2819400"/>
            <a:ext cx="3492550" cy="533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21101" y="2895600"/>
            <a:ext cx="381000" cy="3810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25876" y="3009900"/>
            <a:ext cx="17145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44901" y="3581400"/>
            <a:ext cx="3492550" cy="533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21101" y="3657600"/>
            <a:ext cx="381000" cy="3810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54451" y="3771900"/>
            <a:ext cx="1143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44901" y="4343400"/>
            <a:ext cx="3492550" cy="533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21101" y="4419600"/>
            <a:ext cx="381000" cy="3810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35401" y="4533900"/>
            <a:ext cx="152400" cy="152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37450" y="4343400"/>
            <a:ext cx="3682901" cy="5334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13650" y="4419600"/>
            <a:ext cx="381000" cy="3810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127950" y="4533900"/>
            <a:ext cx="152400" cy="152400"/>
          </a:xfrm>
          <a:prstGeom prst="rect">
            <a:avLst/>
          </a:prstGeom>
        </p:spPr>
      </p:pic>
      <p:sp>
        <p:nvSpPr>
          <p:cNvPr id="37" name="Text 0"/>
          <p:cNvSpPr/>
          <p:nvPr/>
        </p:nvSpPr>
        <p:spPr>
          <a:xfrm>
            <a:off x="781050" y="457200"/>
            <a:ext cx="233743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Sommaire</a:t>
            </a:r>
            <a:endParaRPr lang="en-US" sz="2700" dirty="0"/>
          </a:p>
        </p:txBody>
      </p:sp>
      <p:sp>
        <p:nvSpPr>
          <p:cNvPr id="38" name="Text 1"/>
          <p:cNvSpPr/>
          <p:nvPr/>
        </p:nvSpPr>
        <p:spPr>
          <a:xfrm>
            <a:off x="1181100" y="1428750"/>
            <a:ext cx="271641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Contexte &amp; Problématique</a:t>
            </a:r>
            <a:endParaRPr lang="en-US" sz="1350" dirty="0"/>
          </a:p>
        </p:txBody>
      </p:sp>
      <p:sp>
        <p:nvSpPr>
          <p:cNvPr id="39" name="Text 2"/>
          <p:cNvSpPr/>
          <p:nvPr/>
        </p:nvSpPr>
        <p:spPr>
          <a:xfrm>
            <a:off x="1181100" y="2190750"/>
            <a:ext cx="188952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Objectifs du Projet</a:t>
            </a:r>
            <a:endParaRPr lang="en-US" sz="1350" dirty="0"/>
          </a:p>
        </p:txBody>
      </p:sp>
      <p:sp>
        <p:nvSpPr>
          <p:cNvPr id="40" name="Text 3"/>
          <p:cNvSpPr/>
          <p:nvPr/>
        </p:nvSpPr>
        <p:spPr>
          <a:xfrm>
            <a:off x="1181100" y="2952750"/>
            <a:ext cx="22574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Technologies Utilisées</a:t>
            </a:r>
            <a:endParaRPr lang="en-US" sz="1350" dirty="0"/>
          </a:p>
        </p:txBody>
      </p:sp>
      <p:sp>
        <p:nvSpPr>
          <p:cNvPr id="41" name="Text 4"/>
          <p:cNvSpPr/>
          <p:nvPr/>
        </p:nvSpPr>
        <p:spPr>
          <a:xfrm>
            <a:off x="1181100" y="3714750"/>
            <a:ext cx="200614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Architecture 3-Tiers</a:t>
            </a:r>
            <a:endParaRPr lang="en-US" sz="1350" dirty="0"/>
          </a:p>
        </p:txBody>
      </p:sp>
      <p:sp>
        <p:nvSpPr>
          <p:cNvPr id="42" name="Text 5"/>
          <p:cNvSpPr/>
          <p:nvPr/>
        </p:nvSpPr>
        <p:spPr>
          <a:xfrm>
            <a:off x="1181100" y="4476750"/>
            <a:ext cx="283571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Fonctionnalités par Release</a:t>
            </a:r>
            <a:endParaRPr lang="en-US" sz="1350" dirty="0"/>
          </a:p>
        </p:txBody>
      </p:sp>
      <p:sp>
        <p:nvSpPr>
          <p:cNvPr id="43" name="Text 6"/>
          <p:cNvSpPr/>
          <p:nvPr/>
        </p:nvSpPr>
        <p:spPr>
          <a:xfrm>
            <a:off x="5054501" y="1428750"/>
            <a:ext cx="182576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Diagrammes UML</a:t>
            </a:r>
            <a:endParaRPr lang="en-US" sz="1350" dirty="0"/>
          </a:p>
        </p:txBody>
      </p:sp>
      <p:sp>
        <p:nvSpPr>
          <p:cNvPr id="44" name="Text 7"/>
          <p:cNvSpPr/>
          <p:nvPr/>
        </p:nvSpPr>
        <p:spPr>
          <a:xfrm>
            <a:off x="5054501" y="2190750"/>
            <a:ext cx="259228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Gestion des Rendez-vous</a:t>
            </a:r>
            <a:endParaRPr lang="en-US" sz="1350" dirty="0"/>
          </a:p>
        </p:txBody>
      </p:sp>
      <p:sp>
        <p:nvSpPr>
          <p:cNvPr id="45" name="Text 8"/>
          <p:cNvSpPr/>
          <p:nvPr/>
        </p:nvSpPr>
        <p:spPr>
          <a:xfrm>
            <a:off x="5054501" y="2952750"/>
            <a:ext cx="313289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Paiement Sécurisé avec Stripe</a:t>
            </a:r>
            <a:endParaRPr lang="en-US" sz="1350" dirty="0"/>
          </a:p>
        </p:txBody>
      </p:sp>
      <p:sp>
        <p:nvSpPr>
          <p:cNvPr id="46" name="Text 9"/>
          <p:cNvSpPr/>
          <p:nvPr/>
        </p:nvSpPr>
        <p:spPr>
          <a:xfrm>
            <a:off x="5054501" y="3714750"/>
            <a:ext cx="265926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Déploiement avec Docker</a:t>
            </a:r>
            <a:endParaRPr lang="en-US" sz="1350" dirty="0"/>
          </a:p>
        </p:txBody>
      </p:sp>
      <p:sp>
        <p:nvSpPr>
          <p:cNvPr id="47" name="Text 10"/>
          <p:cNvSpPr/>
          <p:nvPr/>
        </p:nvSpPr>
        <p:spPr>
          <a:xfrm>
            <a:off x="5054501" y="4476750"/>
            <a:ext cx="188291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Résultats Obtenus</a:t>
            </a:r>
            <a:endParaRPr lang="en-US" sz="1350" dirty="0"/>
          </a:p>
        </p:txBody>
      </p:sp>
      <p:sp>
        <p:nvSpPr>
          <p:cNvPr id="48" name="Text 11"/>
          <p:cNvSpPr/>
          <p:nvPr/>
        </p:nvSpPr>
        <p:spPr>
          <a:xfrm>
            <a:off x="8547050" y="4476750"/>
            <a:ext cx="271123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Conclusion &amp; Perspectives</a:t>
            </a:r>
            <a:endParaRPr lang="en-US" sz="1350" dirty="0"/>
          </a:p>
        </p:txBody>
      </p:sp>
      <p:sp>
        <p:nvSpPr>
          <p:cNvPr id="49" name="Text 12"/>
          <p:cNvSpPr/>
          <p:nvPr/>
        </p:nvSpPr>
        <p:spPr>
          <a:xfrm>
            <a:off x="205264" y="6426200"/>
            <a:ext cx="5730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Projet MedFlow - École Supérieure Privée d'Ingénierie et de Technologie</a:t>
            </a:r>
            <a:endParaRPr lang="en-US" sz="1050" dirty="0"/>
          </a:p>
        </p:txBody>
      </p:sp>
      <p:sp>
        <p:nvSpPr>
          <p:cNvPr id="50" name="Text 13"/>
          <p:cNvSpPr/>
          <p:nvPr/>
        </p:nvSpPr>
        <p:spPr>
          <a:xfrm>
            <a:off x="11354634" y="652145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2/14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63" y="342900"/>
            <a:ext cx="57150" cy="533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63" y="1714500"/>
            <a:ext cx="6446490" cy="647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763" y="18288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063" y="19431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63" y="2514600"/>
            <a:ext cx="6446490" cy="647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763" y="26289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2113" y="2743200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63" y="3314700"/>
            <a:ext cx="6446490" cy="647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763" y="342900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4013" y="3543300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63" y="4114800"/>
            <a:ext cx="6446490" cy="647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763" y="42291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2588" y="4343400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63" y="4914900"/>
            <a:ext cx="6446490" cy="762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763" y="5029200"/>
            <a:ext cx="38100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4013" y="5143500"/>
            <a:ext cx="1905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5753" y="1876425"/>
            <a:ext cx="4297710" cy="29908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4353" y="2143125"/>
            <a:ext cx="228600" cy="228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39734" y="4029075"/>
            <a:ext cx="609600" cy="609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34996" y="4162425"/>
            <a:ext cx="219075" cy="3429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1154013" y="419100"/>
            <a:ext cx="615255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Contexte &amp; Problématique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944463" y="1181100"/>
            <a:ext cx="773578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Défis de la transformation numérique en santé</a:t>
            </a:r>
            <a:endParaRPr lang="en-US" sz="1800" dirty="0"/>
          </a:p>
        </p:txBody>
      </p:sp>
      <p:sp>
        <p:nvSpPr>
          <p:cNvPr id="25" name="Text 2"/>
          <p:cNvSpPr/>
          <p:nvPr/>
        </p:nvSpPr>
        <p:spPr>
          <a:xfrm>
            <a:off x="1592163" y="1828800"/>
            <a:ext cx="408783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fr-FR" sz="1200" b="1" dirty="0">
                <a:solidFill>
                  <a:schemeClr val="accent5">
                    <a:lumMod val="50000"/>
                  </a:schemeClr>
                </a:solidFill>
              </a:rPr>
              <a:t>Digitalisation du secteur médical</a:t>
            </a:r>
            <a:endParaRPr lang="en-US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6" name="Text 3"/>
          <p:cNvSpPr/>
          <p:nvPr/>
        </p:nvSpPr>
        <p:spPr>
          <a:xfrm>
            <a:off x="1592163" y="2057400"/>
            <a:ext cx="408783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fr-FR" sz="1050" dirty="0"/>
              <a:t>La digitalisation du secteur médical s’accélère dans le monde.</a:t>
            </a:r>
            <a:endParaRPr lang="en-US" sz="1050" dirty="0"/>
          </a:p>
        </p:txBody>
      </p:sp>
      <p:sp>
        <p:nvSpPr>
          <p:cNvPr id="27" name="Text 4"/>
          <p:cNvSpPr/>
          <p:nvPr/>
        </p:nvSpPr>
        <p:spPr>
          <a:xfrm>
            <a:off x="1592163" y="2628900"/>
            <a:ext cx="35940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Gestion manuelle</a:t>
            </a:r>
            <a:endParaRPr lang="en-US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8" name="Text 5"/>
          <p:cNvSpPr/>
          <p:nvPr/>
        </p:nvSpPr>
        <p:spPr>
          <a:xfrm>
            <a:off x="1592163" y="2895600"/>
            <a:ext cx="51283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fr-FR" sz="1050" dirty="0"/>
              <a:t>La dépendance aux procédures papier et aux tâches manuelles entraîne une perte de temps</a:t>
            </a:r>
            <a:endParaRPr lang="en-US" sz="1050" dirty="0"/>
          </a:p>
        </p:txBody>
      </p:sp>
      <p:sp>
        <p:nvSpPr>
          <p:cNvPr id="29" name="Text 6"/>
          <p:cNvSpPr/>
          <p:nvPr/>
        </p:nvSpPr>
        <p:spPr>
          <a:xfrm>
            <a:off x="1592163" y="3429000"/>
            <a:ext cx="346293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fr-FR" sz="1200" b="1" dirty="0">
                <a:solidFill>
                  <a:schemeClr val="accent5">
                    <a:lumMod val="50000"/>
                  </a:schemeClr>
                </a:solidFill>
              </a:rPr>
              <a:t>Besoin d’un accès rapide aux consultations</a:t>
            </a:r>
            <a:endParaRPr lang="en-US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0" name="Text 7"/>
          <p:cNvSpPr/>
          <p:nvPr/>
        </p:nvSpPr>
        <p:spPr>
          <a:xfrm>
            <a:off x="1592163" y="3657600"/>
            <a:ext cx="43128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fr-FR" sz="1050" dirty="0"/>
              <a:t>Les patients recherchent des solutions en ligne pour trouver un médecin</a:t>
            </a:r>
            <a:endParaRPr lang="en-US" sz="1050" dirty="0"/>
          </a:p>
        </p:txBody>
      </p:sp>
      <p:sp>
        <p:nvSpPr>
          <p:cNvPr id="31" name="Text 8"/>
          <p:cNvSpPr/>
          <p:nvPr/>
        </p:nvSpPr>
        <p:spPr>
          <a:xfrm>
            <a:off x="1592163" y="4229100"/>
            <a:ext cx="450383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fr-FR" sz="1200" b="1" dirty="0">
                <a:solidFill>
                  <a:schemeClr val="accent5">
                    <a:lumMod val="50000"/>
                  </a:schemeClr>
                </a:solidFill>
              </a:rPr>
              <a:t>Gestion centralisée pour les médecins</a:t>
            </a:r>
            <a:endParaRPr lang="en-US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Text 9"/>
          <p:cNvSpPr/>
          <p:nvPr/>
        </p:nvSpPr>
        <p:spPr>
          <a:xfrm>
            <a:off x="1592163" y="4457700"/>
            <a:ext cx="540460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fr-FR" sz="1050" dirty="0"/>
              <a:t>Les professionnels de santé ont besoin d’une plateforme unique pour gérer leur profil</a:t>
            </a:r>
            <a:endParaRPr lang="en-US" sz="1050" dirty="0"/>
          </a:p>
        </p:txBody>
      </p:sp>
      <p:sp>
        <p:nvSpPr>
          <p:cNvPr id="33" name="Text 10"/>
          <p:cNvSpPr/>
          <p:nvPr/>
        </p:nvSpPr>
        <p:spPr>
          <a:xfrm>
            <a:off x="1592163" y="5029200"/>
            <a:ext cx="4273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fr-FR" sz="1200" b="1" dirty="0">
                <a:solidFill>
                  <a:schemeClr val="accent5">
                    <a:lumMod val="50000"/>
                  </a:schemeClr>
                </a:solidFill>
              </a:rPr>
              <a:t>Limites des solutions existantes</a:t>
            </a:r>
            <a:endParaRPr lang="en-US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4" name="Text 11"/>
          <p:cNvSpPr/>
          <p:nvPr/>
        </p:nvSpPr>
        <p:spPr>
          <a:xfrm>
            <a:off x="1592163" y="5257800"/>
            <a:ext cx="51283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fr-FR" sz="1050" dirty="0"/>
              <a:t>Les plateformes actuelles sont souvent fragmentées, peu ergonomiques ou non adaptées aux besoins spécifiques du contexte tunisien.</a:t>
            </a:r>
            <a:endParaRPr lang="en-US" sz="1050" dirty="0"/>
          </a:p>
        </p:txBody>
      </p:sp>
      <p:sp>
        <p:nvSpPr>
          <p:cNvPr id="35" name="Text 12"/>
          <p:cNvSpPr/>
          <p:nvPr/>
        </p:nvSpPr>
        <p:spPr>
          <a:xfrm>
            <a:off x="8267253" y="2105025"/>
            <a:ext cx="384051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Problématique</a:t>
            </a:r>
            <a:endParaRPr lang="en-US" sz="1800" dirty="0"/>
          </a:p>
        </p:txBody>
      </p:sp>
      <p:sp>
        <p:nvSpPr>
          <p:cNvPr id="36" name="Text 13"/>
          <p:cNvSpPr/>
          <p:nvPr/>
        </p:nvSpPr>
        <p:spPr>
          <a:xfrm>
            <a:off x="7924353" y="2562225"/>
            <a:ext cx="3840510" cy="1238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Comment concevoir une application web moderne, sécurisée et intuitive permettant de centraliser la gestion des consultations médicales et d'améliorer la communication entre patients et professionnels de santé ?</a:t>
            </a:r>
            <a:endParaRPr lang="en-US" sz="1200" dirty="0"/>
          </a:p>
        </p:txBody>
      </p:sp>
      <p:sp>
        <p:nvSpPr>
          <p:cNvPr id="37" name="Text 14"/>
          <p:cNvSpPr/>
          <p:nvPr/>
        </p:nvSpPr>
        <p:spPr>
          <a:xfrm>
            <a:off x="292530" y="6515100"/>
            <a:ext cx="5730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Projet MedFlow - École Supérieure Privée d'Ingénierie et de Technologie</a:t>
            </a:r>
            <a:endParaRPr lang="en-US" sz="1050" dirty="0"/>
          </a:p>
        </p:txBody>
      </p:sp>
      <p:sp>
        <p:nvSpPr>
          <p:cNvPr id="38" name="Text 15"/>
          <p:cNvSpPr/>
          <p:nvPr/>
        </p:nvSpPr>
        <p:spPr>
          <a:xfrm>
            <a:off x="11464264" y="6460067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3/14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39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1000"/>
            <a:ext cx="57150" cy="533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19200"/>
            <a:ext cx="5410200" cy="1066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13716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438" y="1466850"/>
            <a:ext cx="238125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219200"/>
            <a:ext cx="5410200" cy="1066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700" y="1371600"/>
            <a:ext cx="457200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5575" y="1466850"/>
            <a:ext cx="17145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514600"/>
            <a:ext cx="5410200" cy="1066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" y="26670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2514600"/>
            <a:ext cx="5410200" cy="1066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2700" y="2667000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2238" y="2762250"/>
            <a:ext cx="23812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3810000"/>
            <a:ext cx="5410200" cy="1066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3900" y="3962400"/>
            <a:ext cx="4572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2963" y="4057650"/>
            <a:ext cx="219075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3810000"/>
            <a:ext cx="5410200" cy="1066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2700" y="3962400"/>
            <a:ext cx="457200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96050" y="4057650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5105400"/>
            <a:ext cx="5410200" cy="1333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3900" y="5257800"/>
            <a:ext cx="457200" cy="457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2963" y="5353050"/>
            <a:ext cx="219075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10300" y="5105400"/>
            <a:ext cx="5410200" cy="1333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62700" y="5257800"/>
            <a:ext cx="457200" cy="4572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72238" y="5353050"/>
            <a:ext cx="238125" cy="2667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781050" y="457200"/>
            <a:ext cx="4348222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Objectifs du Projet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1333500" y="1371600"/>
            <a:ext cx="5394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Centraliser la gestion médicale</a:t>
            </a:r>
            <a:endParaRPr lang="en-US" sz="1350" dirty="0"/>
          </a:p>
        </p:txBody>
      </p:sp>
      <p:sp>
        <p:nvSpPr>
          <p:cNvPr id="29" name="Text 2"/>
          <p:cNvSpPr/>
          <p:nvPr/>
        </p:nvSpPr>
        <p:spPr>
          <a:xfrm>
            <a:off x="1333500" y="16764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Offrir une plateforme unique pour toutes les interactions entre patients et professionnels de santé.</a:t>
            </a:r>
            <a:endParaRPr lang="en-US" sz="1200" dirty="0"/>
          </a:p>
        </p:txBody>
      </p:sp>
      <p:sp>
        <p:nvSpPr>
          <p:cNvPr id="30" name="Text 3"/>
          <p:cNvSpPr/>
          <p:nvPr/>
        </p:nvSpPr>
        <p:spPr>
          <a:xfrm>
            <a:off x="6972300" y="1371600"/>
            <a:ext cx="5394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Automatiser la prise de rendez-vous</a:t>
            </a:r>
            <a:endParaRPr lang="en-US" sz="1350" dirty="0"/>
          </a:p>
        </p:txBody>
      </p:sp>
      <p:sp>
        <p:nvSpPr>
          <p:cNvPr id="31" name="Text 4"/>
          <p:cNvSpPr/>
          <p:nvPr/>
        </p:nvSpPr>
        <p:spPr>
          <a:xfrm>
            <a:off x="6972300" y="16764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Permettre aux patients de réserver, modifier ou annuler des rendez-vous en ligne de manière autonome.</a:t>
            </a:r>
            <a:endParaRPr lang="en-US" sz="1200" dirty="0"/>
          </a:p>
        </p:txBody>
      </p:sp>
      <p:sp>
        <p:nvSpPr>
          <p:cNvPr id="32" name="Text 5"/>
          <p:cNvSpPr/>
          <p:nvPr/>
        </p:nvSpPr>
        <p:spPr>
          <a:xfrm>
            <a:off x="1333500" y="2667000"/>
            <a:ext cx="5394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Gérer les dossiers médicaux</a:t>
            </a:r>
            <a:endParaRPr lang="en-US" sz="1350" dirty="0"/>
          </a:p>
        </p:txBody>
      </p:sp>
      <p:sp>
        <p:nvSpPr>
          <p:cNvPr id="33" name="Text 6"/>
          <p:cNvSpPr/>
          <p:nvPr/>
        </p:nvSpPr>
        <p:spPr>
          <a:xfrm>
            <a:off x="1333500" y="29718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Centraliser les informations médicales, les antécédents et l'historique des consultations pour un suivi efficace.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6972300" y="2667000"/>
            <a:ext cx="5394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Mettre en place une messagerie sécurisée</a:t>
            </a:r>
            <a:endParaRPr lang="en-US" sz="1350" dirty="0"/>
          </a:p>
        </p:txBody>
      </p:sp>
      <p:sp>
        <p:nvSpPr>
          <p:cNvPr id="35" name="Text 8"/>
          <p:cNvSpPr/>
          <p:nvPr/>
        </p:nvSpPr>
        <p:spPr>
          <a:xfrm>
            <a:off x="6972300" y="29718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Faciliter les échanges confidentiels entre médecins et patients.</a:t>
            </a:r>
            <a:endParaRPr lang="en-US" sz="1200" dirty="0"/>
          </a:p>
        </p:txBody>
      </p:sp>
      <p:sp>
        <p:nvSpPr>
          <p:cNvPr id="36" name="Text 9"/>
          <p:cNvSpPr/>
          <p:nvPr/>
        </p:nvSpPr>
        <p:spPr>
          <a:xfrm>
            <a:off x="1333500" y="3962400"/>
            <a:ext cx="5394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Intégrer</a:t>
            </a: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des consultations </a:t>
            </a:r>
            <a:r>
              <a:rPr lang="en-US" sz="135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virtuelles</a:t>
            </a:r>
            <a:endParaRPr lang="en-US" sz="1350" dirty="0"/>
          </a:p>
        </p:txBody>
      </p:sp>
      <p:sp>
        <p:nvSpPr>
          <p:cNvPr id="37" name="Text 10"/>
          <p:cNvSpPr/>
          <p:nvPr/>
        </p:nvSpPr>
        <p:spPr>
          <a:xfrm>
            <a:off x="1333500" y="42672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Proposer un système de visioconférence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sécurisé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directement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depuis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l'application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38" name="Text 11"/>
          <p:cNvSpPr/>
          <p:nvPr/>
        </p:nvSpPr>
        <p:spPr>
          <a:xfrm>
            <a:off x="6972300" y="3962400"/>
            <a:ext cx="5394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Fournir des tableaux de bord intuitifs</a:t>
            </a:r>
            <a:endParaRPr lang="en-US" sz="1350" dirty="0"/>
          </a:p>
        </p:txBody>
      </p:sp>
      <p:sp>
        <p:nvSpPr>
          <p:cNvPr id="39" name="Text 12"/>
          <p:cNvSpPr/>
          <p:nvPr/>
        </p:nvSpPr>
        <p:spPr>
          <a:xfrm>
            <a:off x="6972300" y="42672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Aider les médecins à gérer leurs rendez-vous, consultations et patients.</a:t>
            </a:r>
            <a:endParaRPr lang="en-US" sz="1200" dirty="0"/>
          </a:p>
        </p:txBody>
      </p:sp>
      <p:sp>
        <p:nvSpPr>
          <p:cNvPr id="40" name="Text 13"/>
          <p:cNvSpPr/>
          <p:nvPr/>
        </p:nvSpPr>
        <p:spPr>
          <a:xfrm>
            <a:off x="1333500" y="5257800"/>
            <a:ext cx="5394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Assurer un paiement sécurisé</a:t>
            </a:r>
            <a:endParaRPr lang="en-US" sz="1350" dirty="0"/>
          </a:p>
        </p:txBody>
      </p:sp>
      <p:sp>
        <p:nvSpPr>
          <p:cNvPr id="41" name="Text 14"/>
          <p:cNvSpPr/>
          <p:nvPr/>
        </p:nvSpPr>
        <p:spPr>
          <a:xfrm>
            <a:off x="1333500" y="55626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Intégrer une solution de paiement fiable (Stripe) pour les services médicaux.</a:t>
            </a:r>
            <a:endParaRPr lang="en-US" sz="1200" dirty="0"/>
          </a:p>
        </p:txBody>
      </p:sp>
      <p:sp>
        <p:nvSpPr>
          <p:cNvPr id="42" name="Text 15"/>
          <p:cNvSpPr/>
          <p:nvPr/>
        </p:nvSpPr>
        <p:spPr>
          <a:xfrm>
            <a:off x="6972300" y="5257800"/>
            <a:ext cx="44958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Développer une application moderne et évolutive</a:t>
            </a:r>
            <a:endParaRPr lang="en-US" sz="1350" dirty="0"/>
          </a:p>
        </p:txBody>
      </p:sp>
      <p:sp>
        <p:nvSpPr>
          <p:cNvPr id="43" name="Text 16"/>
          <p:cNvSpPr/>
          <p:nvPr/>
        </p:nvSpPr>
        <p:spPr>
          <a:xfrm>
            <a:off x="6972300" y="561975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Utiliser des technologies récentes pour garantir performance, flexibilité et adaptabilité aux besoins futurs.</a:t>
            </a:r>
            <a:endParaRPr lang="en-US" sz="1200" dirty="0"/>
          </a:p>
        </p:txBody>
      </p:sp>
      <p:sp>
        <p:nvSpPr>
          <p:cNvPr id="44" name="Text 17"/>
          <p:cNvSpPr/>
          <p:nvPr/>
        </p:nvSpPr>
        <p:spPr>
          <a:xfrm>
            <a:off x="571500" y="6667500"/>
            <a:ext cx="5730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Projet MedFlow - École Supérieure Privée d'Ingénierie et de Technologie</a:t>
            </a:r>
            <a:endParaRPr lang="en-US" sz="1050" dirty="0"/>
          </a:p>
        </p:txBody>
      </p:sp>
      <p:sp>
        <p:nvSpPr>
          <p:cNvPr id="45" name="Text 18"/>
          <p:cNvSpPr/>
          <p:nvPr/>
        </p:nvSpPr>
        <p:spPr>
          <a:xfrm>
            <a:off x="10955834" y="666750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4/14</a:t>
            </a:r>
            <a:endParaRPr lang="en-US" sz="1050" dirty="0"/>
          </a:p>
        </p:txBody>
      </p:sp>
      <p:pic>
        <p:nvPicPr>
          <p:cNvPr id="50" name="Image 18" descr="preencoded.png">
            <a:extLst>
              <a:ext uri="{FF2B5EF4-FFF2-40B4-BE49-F238E27FC236}">
                <a16:creationId xmlns:a16="http://schemas.microsoft.com/office/drawing/2014/main" id="{C7450864-CB3D-C479-3979-6D9CFD0E7C8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1063" y="2762250"/>
            <a:ext cx="190500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1000"/>
            <a:ext cx="57150" cy="533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019300"/>
            <a:ext cx="3530650" cy="1943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2098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25" y="228600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81940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32385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0750" y="2019300"/>
            <a:ext cx="3530650" cy="1943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1250" y="2209800"/>
            <a:ext cx="457200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5550" y="228600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1250" y="2819400"/>
            <a:ext cx="17145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1250" y="3238500"/>
            <a:ext cx="1714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21250" y="35814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89999" y="2019300"/>
            <a:ext cx="3530650" cy="1943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80499" y="2209800"/>
            <a:ext cx="4572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09087" y="2286000"/>
            <a:ext cx="200025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17111" y="2872317"/>
            <a:ext cx="13335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51937" y="3371850"/>
            <a:ext cx="142875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7262" y="4396317"/>
            <a:ext cx="11049000" cy="762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1969" y="4648200"/>
            <a:ext cx="190500" cy="2667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781050" y="457200"/>
            <a:ext cx="514617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Technologies Utilisées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571500" y="1219200"/>
            <a:ext cx="11049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Stack Technique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-533400" y="1562100"/>
            <a:ext cx="13258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MedFlow repose sur une stack technique moderne et robuste, organisée en trois couches principales</a:t>
            </a:r>
            <a:endParaRPr lang="en-US" sz="1200" dirty="0"/>
          </a:p>
        </p:txBody>
      </p:sp>
      <p:sp>
        <p:nvSpPr>
          <p:cNvPr id="25" name="Text 3"/>
          <p:cNvSpPr/>
          <p:nvPr/>
        </p:nvSpPr>
        <p:spPr>
          <a:xfrm>
            <a:off x="1333500" y="2305050"/>
            <a:ext cx="116478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Frontend</a:t>
            </a:r>
            <a:endParaRPr lang="en-US" sz="1500" dirty="0"/>
          </a:p>
        </p:txBody>
      </p:sp>
      <p:sp>
        <p:nvSpPr>
          <p:cNvPr id="26" name="Text 4"/>
          <p:cNvSpPr/>
          <p:nvPr/>
        </p:nvSpPr>
        <p:spPr>
          <a:xfrm>
            <a:off x="1066800" y="2838450"/>
            <a:ext cx="315289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React.js pour l'interface utilisateur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1066800" y="3200400"/>
            <a:ext cx="337006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Gestion des états et des interactions</a:t>
            </a:r>
            <a:endParaRPr lang="en-US" sz="1200" dirty="0"/>
          </a:p>
        </p:txBody>
      </p:sp>
      <p:sp>
        <p:nvSpPr>
          <p:cNvPr id="28" name="Text 6"/>
          <p:cNvSpPr/>
          <p:nvPr/>
        </p:nvSpPr>
        <p:spPr>
          <a:xfrm>
            <a:off x="5092750" y="2305050"/>
            <a:ext cx="109138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Backend</a:t>
            </a:r>
            <a:endParaRPr lang="en-US" sz="1500" dirty="0"/>
          </a:p>
        </p:txBody>
      </p:sp>
      <p:sp>
        <p:nvSpPr>
          <p:cNvPr id="29" name="Text 7"/>
          <p:cNvSpPr/>
          <p:nvPr/>
        </p:nvSpPr>
        <p:spPr>
          <a:xfrm>
            <a:off x="4807000" y="2838450"/>
            <a:ext cx="215848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Node.js 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4807000" y="3200400"/>
            <a:ext cx="2819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Express.js pour les API RESTful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4787950" y="3543300"/>
            <a:ext cx="24276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JWT pour l'authentification</a:t>
            </a:r>
            <a:endParaRPr lang="en-US" sz="1200" dirty="0"/>
          </a:p>
        </p:txBody>
      </p:sp>
      <p:sp>
        <p:nvSpPr>
          <p:cNvPr id="32" name="Text 10"/>
          <p:cNvSpPr/>
          <p:nvPr/>
        </p:nvSpPr>
        <p:spPr>
          <a:xfrm>
            <a:off x="8851999" y="2305050"/>
            <a:ext cx="221599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Base de Données</a:t>
            </a:r>
            <a:endParaRPr lang="en-US" sz="1500" dirty="0"/>
          </a:p>
        </p:txBody>
      </p:sp>
      <p:sp>
        <p:nvSpPr>
          <p:cNvPr id="33" name="Text 11"/>
          <p:cNvSpPr/>
          <p:nvPr/>
        </p:nvSpPr>
        <p:spPr>
          <a:xfrm>
            <a:off x="8528149" y="2819400"/>
            <a:ext cx="2902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MongoDB pour le stockage des données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8537674" y="3409950"/>
            <a:ext cx="235958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Stripe pour les paiements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1181100" y="4648200"/>
            <a:ext cx="1043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Performance et Évolutivité 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Cette architecture permet une scalabilité efficace et une maintenance simplifiée des différents composants du système.</a:t>
            </a:r>
            <a:endParaRPr lang="en-US" sz="1200" dirty="0"/>
          </a:p>
        </p:txBody>
      </p:sp>
      <p:sp>
        <p:nvSpPr>
          <p:cNvPr id="36" name="Text 14"/>
          <p:cNvSpPr/>
          <p:nvPr/>
        </p:nvSpPr>
        <p:spPr>
          <a:xfrm>
            <a:off x="271046" y="6417733"/>
            <a:ext cx="5730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Projet MedFlow - École Supérieure Privée d'Ingénierie et de Technologie</a:t>
            </a:r>
            <a:endParaRPr lang="en-US" sz="1050" dirty="0"/>
          </a:p>
        </p:txBody>
      </p:sp>
      <p:sp>
        <p:nvSpPr>
          <p:cNvPr id="37" name="Text 15"/>
          <p:cNvSpPr/>
          <p:nvPr/>
        </p:nvSpPr>
        <p:spPr>
          <a:xfrm>
            <a:off x="11354634" y="6443133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5/14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1000"/>
            <a:ext cx="57150" cy="533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981200"/>
            <a:ext cx="3530501" cy="304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1950" y="220980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4825" y="2343150"/>
            <a:ext cx="3238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36957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40005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43053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0601" y="1981200"/>
            <a:ext cx="3530650" cy="3048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1051" y="220980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4876" y="2343150"/>
            <a:ext cx="3619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9201" y="36957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9201" y="40005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9201" y="43053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9201" y="46101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9850" y="1981200"/>
            <a:ext cx="3530501" cy="3048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50301" y="2209800"/>
            <a:ext cx="609600" cy="609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31276" y="2343150"/>
            <a:ext cx="247650" cy="342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8450" y="36957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8450" y="40005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8450" y="4533900"/>
            <a:ext cx="152400" cy="1524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781050" y="457200"/>
            <a:ext cx="4579144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Architecture 3-Tiers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571500" y="1219200"/>
            <a:ext cx="11049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L'application MedFlow repose sur une architecture 3-tiers classique, garantissant modularité, évolutivité et séparation des préoccupations.</a:t>
            </a:r>
            <a:endParaRPr lang="en-US" sz="1350" dirty="0"/>
          </a:p>
        </p:txBody>
      </p:sp>
      <p:sp>
        <p:nvSpPr>
          <p:cNvPr id="28" name="Text 2"/>
          <p:cNvSpPr/>
          <p:nvPr/>
        </p:nvSpPr>
        <p:spPr>
          <a:xfrm>
            <a:off x="492770" y="2971800"/>
            <a:ext cx="368796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Couche Présentation</a:t>
            </a:r>
            <a:endParaRPr lang="en-US" sz="1500" dirty="0"/>
          </a:p>
        </p:txBody>
      </p:sp>
      <p:sp>
        <p:nvSpPr>
          <p:cNvPr id="29" name="Text 3"/>
          <p:cNvSpPr/>
          <p:nvPr/>
        </p:nvSpPr>
        <p:spPr>
          <a:xfrm>
            <a:off x="800100" y="3314700"/>
            <a:ext cx="30733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Frontend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1028700" y="3657600"/>
            <a:ext cx="306913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Interface utilisateur avec React.js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1028700" y="3962400"/>
            <a:ext cx="320522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Gestion des interactions utilisateur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1028700" y="4267200"/>
            <a:ext cx="264675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Communication via API REST</a:t>
            </a:r>
            <a:endParaRPr lang="en-US" sz="1200" dirty="0"/>
          </a:p>
        </p:txBody>
      </p:sp>
      <p:sp>
        <p:nvSpPr>
          <p:cNvPr id="33" name="Text 7"/>
          <p:cNvSpPr/>
          <p:nvPr/>
        </p:nvSpPr>
        <p:spPr>
          <a:xfrm>
            <a:off x="4251856" y="2971800"/>
            <a:ext cx="36881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Couche Logique</a:t>
            </a:r>
            <a:endParaRPr lang="en-US" sz="1500" dirty="0"/>
          </a:p>
        </p:txBody>
      </p:sp>
      <p:sp>
        <p:nvSpPr>
          <p:cNvPr id="34" name="Text 8"/>
          <p:cNvSpPr/>
          <p:nvPr/>
        </p:nvSpPr>
        <p:spPr>
          <a:xfrm>
            <a:off x="4559201" y="3314700"/>
            <a:ext cx="30734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Backend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4787801" y="3657600"/>
            <a:ext cx="185880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Node.js &amp; Express.js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4787801" y="3962400"/>
            <a:ext cx="32589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Logique métier et règles de gestion</a:t>
            </a:r>
            <a:endParaRPr lang="en-US" sz="1200" dirty="0"/>
          </a:p>
        </p:txBody>
      </p:sp>
      <p:sp>
        <p:nvSpPr>
          <p:cNvPr id="37" name="Text 11"/>
          <p:cNvSpPr/>
          <p:nvPr/>
        </p:nvSpPr>
        <p:spPr>
          <a:xfrm>
            <a:off x="4787801" y="4267200"/>
            <a:ext cx="200507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Authentification (JWT)</a:t>
            </a:r>
            <a:endParaRPr lang="en-US" sz="1200" dirty="0"/>
          </a:p>
        </p:txBody>
      </p:sp>
      <p:sp>
        <p:nvSpPr>
          <p:cNvPr id="38" name="Text 12"/>
          <p:cNvSpPr/>
          <p:nvPr/>
        </p:nvSpPr>
        <p:spPr>
          <a:xfrm>
            <a:off x="4787801" y="4572000"/>
            <a:ext cx="205525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Exposition API RESTful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8011120" y="2971800"/>
            <a:ext cx="368796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Couche Données</a:t>
            </a:r>
            <a:endParaRPr lang="en-US" sz="1500" dirty="0"/>
          </a:p>
        </p:txBody>
      </p:sp>
      <p:sp>
        <p:nvSpPr>
          <p:cNvPr id="40" name="Text 14"/>
          <p:cNvSpPr/>
          <p:nvPr/>
        </p:nvSpPr>
        <p:spPr>
          <a:xfrm>
            <a:off x="8318450" y="3314700"/>
            <a:ext cx="30733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Base de Données</a:t>
            </a:r>
            <a:endParaRPr lang="en-US" sz="1200" dirty="0"/>
          </a:p>
        </p:txBody>
      </p:sp>
      <p:sp>
        <p:nvSpPr>
          <p:cNvPr id="41" name="Text 15"/>
          <p:cNvSpPr/>
          <p:nvPr/>
        </p:nvSpPr>
        <p:spPr>
          <a:xfrm>
            <a:off x="8547050" y="3657600"/>
            <a:ext cx="169128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MongoDB (NoSQL)</a:t>
            </a:r>
            <a:endParaRPr lang="en-US" sz="1200" dirty="0"/>
          </a:p>
        </p:txBody>
      </p:sp>
      <p:sp>
        <p:nvSpPr>
          <p:cNvPr id="42" name="Text 16"/>
          <p:cNvSpPr/>
          <p:nvPr/>
        </p:nvSpPr>
        <p:spPr>
          <a:xfrm>
            <a:off x="8547050" y="3962400"/>
            <a:ext cx="28447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Stockage des utilisateurs, rendez-vous, profils</a:t>
            </a:r>
            <a:endParaRPr lang="en-US" sz="1200" dirty="0"/>
          </a:p>
        </p:txBody>
      </p:sp>
      <p:sp>
        <p:nvSpPr>
          <p:cNvPr id="43" name="Text 17"/>
          <p:cNvSpPr/>
          <p:nvPr/>
        </p:nvSpPr>
        <p:spPr>
          <a:xfrm>
            <a:off x="8547050" y="4495800"/>
            <a:ext cx="234886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Flexibilité et performance</a:t>
            </a:r>
            <a:endParaRPr lang="en-US" sz="1200" dirty="0"/>
          </a:p>
        </p:txBody>
      </p:sp>
      <p:sp>
        <p:nvSpPr>
          <p:cNvPr id="47" name="Text 21"/>
          <p:cNvSpPr/>
          <p:nvPr/>
        </p:nvSpPr>
        <p:spPr>
          <a:xfrm>
            <a:off x="427567" y="6354233"/>
            <a:ext cx="5730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Projet MedFlow - École Supérieure Privée d'Ingénierie et de Technologie</a:t>
            </a:r>
            <a:endParaRPr lang="en-US" sz="1050" dirty="0"/>
          </a:p>
        </p:txBody>
      </p:sp>
      <p:sp>
        <p:nvSpPr>
          <p:cNvPr id="48" name="Text 22"/>
          <p:cNvSpPr/>
          <p:nvPr/>
        </p:nvSpPr>
        <p:spPr>
          <a:xfrm>
            <a:off x="11221551" y="6544733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6/14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70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1000"/>
            <a:ext cx="57150" cy="5334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781050" y="457200"/>
            <a:ext cx="6450092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Fonctionnalités par Release</a:t>
            </a:r>
            <a:endParaRPr lang="en-US" sz="2700" dirty="0"/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8E43FCCB-651D-C9F0-3434-0013779C4610}"/>
              </a:ext>
            </a:extLst>
          </p:cNvPr>
          <p:cNvGrpSpPr/>
          <p:nvPr/>
        </p:nvGrpSpPr>
        <p:grpSpPr>
          <a:xfrm>
            <a:off x="365284" y="1847850"/>
            <a:ext cx="11322010" cy="781050"/>
            <a:chOff x="465207" y="1162050"/>
            <a:chExt cx="11322010" cy="781050"/>
          </a:xfrm>
        </p:grpSpPr>
        <p:pic>
          <p:nvPicPr>
            <p:cNvPr id="4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500" y="1219200"/>
              <a:ext cx="11049000" cy="38100"/>
            </a:xfrm>
            <a:prstGeom prst="rect">
              <a:avLst/>
            </a:prstGeom>
          </p:spPr>
        </p:pic>
        <p:pic>
          <p:nvPicPr>
            <p:cNvPr id="5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52625" y="1162050"/>
              <a:ext cx="152400" cy="152400"/>
            </a:xfrm>
            <a:prstGeom prst="rect">
              <a:avLst/>
            </a:prstGeom>
          </p:spPr>
        </p:pic>
        <p:pic>
          <p:nvPicPr>
            <p:cNvPr id="6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14875" y="1162050"/>
              <a:ext cx="152400" cy="152400"/>
            </a:xfrm>
            <a:prstGeom prst="rect">
              <a:avLst/>
            </a:prstGeom>
          </p:spPr>
        </p:pic>
        <p:pic>
          <p:nvPicPr>
            <p:cNvPr id="7" name="Image 5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77125" y="1162050"/>
              <a:ext cx="152400" cy="152400"/>
            </a:xfrm>
            <a:prstGeom prst="rect">
              <a:avLst/>
            </a:prstGeom>
          </p:spPr>
        </p:pic>
        <p:pic>
          <p:nvPicPr>
            <p:cNvPr id="8" name="Image 6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39375" y="1162050"/>
              <a:ext cx="152400" cy="152400"/>
            </a:xfrm>
            <a:prstGeom prst="rect">
              <a:avLst/>
            </a:prstGeom>
          </p:spPr>
        </p:pic>
        <p:sp>
          <p:nvSpPr>
            <p:cNvPr id="35" name="Text 2"/>
            <p:cNvSpPr/>
            <p:nvPr/>
          </p:nvSpPr>
          <p:spPr>
            <a:xfrm>
              <a:off x="465207" y="1752600"/>
              <a:ext cx="1275517" cy="1905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Authentification</a:t>
              </a:r>
              <a:endParaRPr lang="en-US" sz="1050" dirty="0"/>
            </a:p>
          </p:txBody>
        </p:sp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781E2885-8BAE-2276-406D-7636704F05C5}"/>
                </a:ext>
              </a:extLst>
            </p:cNvPr>
            <p:cNvGrpSpPr/>
            <p:nvPr/>
          </p:nvGrpSpPr>
          <p:grpSpPr>
            <a:xfrm>
              <a:off x="950565" y="1409700"/>
              <a:ext cx="9987856" cy="533400"/>
              <a:chOff x="950565" y="1409700"/>
              <a:chExt cx="9987856" cy="533400"/>
            </a:xfrm>
          </p:grpSpPr>
          <p:pic>
            <p:nvPicPr>
              <p:cNvPr id="9" name="Image 7" descr="preencoded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0565" y="1409700"/>
                <a:ext cx="304800" cy="304800"/>
              </a:xfrm>
              <a:prstGeom prst="rect">
                <a:avLst/>
              </a:prstGeom>
            </p:spPr>
          </p:pic>
          <p:pic>
            <p:nvPicPr>
              <p:cNvPr id="10" name="Image 8" descr="preencoded.png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75671" y="1409700"/>
                <a:ext cx="304800" cy="304800"/>
              </a:xfrm>
              <a:prstGeom prst="rect">
                <a:avLst/>
              </a:prstGeom>
            </p:spPr>
          </p:pic>
          <p:pic>
            <p:nvPicPr>
              <p:cNvPr id="11" name="Image 9" descr="preencoded.png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93918" y="1409700"/>
                <a:ext cx="304800" cy="304800"/>
              </a:xfrm>
              <a:prstGeom prst="rect">
                <a:avLst/>
              </a:prstGeom>
            </p:spPr>
          </p:pic>
          <p:pic>
            <p:nvPicPr>
              <p:cNvPr id="12" name="Image 10" descr="preencoded.png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33621" y="1409700"/>
                <a:ext cx="304800" cy="304800"/>
              </a:xfrm>
              <a:prstGeom prst="rect">
                <a:avLst/>
              </a:prstGeom>
            </p:spPr>
          </p:pic>
          <p:sp>
            <p:nvSpPr>
              <p:cNvPr id="34" name="Text 1"/>
              <p:cNvSpPr/>
              <p:nvPr/>
            </p:nvSpPr>
            <p:spPr>
              <a:xfrm>
                <a:off x="950565" y="1409700"/>
                <a:ext cx="304800" cy="3048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 marL="0" indent="0" algn="ctr">
                  <a:lnSpc>
                    <a:spcPts val="1800"/>
                  </a:lnSpc>
                  <a:buNone/>
                </a:pPr>
                <a:r>
                  <a:rPr lang="en-US" sz="1200" dirty="0">
                    <a:solidFill>
                      <a:srgbClr val="FFFFFF"/>
                    </a:solidFill>
                    <a:latin typeface="ui-sans-serif" pitchFamily="34" charset="0"/>
                    <a:ea typeface="ui-sans-serif" pitchFamily="34" charset="-122"/>
                    <a:cs typeface="ui-sans-serif" pitchFamily="34" charset="-120"/>
                  </a:rPr>
                  <a:t>1</a:t>
                </a:r>
                <a:endParaRPr lang="en-US" sz="1200" dirty="0"/>
              </a:p>
            </p:txBody>
          </p:sp>
          <p:sp>
            <p:nvSpPr>
              <p:cNvPr id="36" name="Text 3"/>
              <p:cNvSpPr/>
              <p:nvPr/>
            </p:nvSpPr>
            <p:spPr>
              <a:xfrm>
                <a:off x="4175671" y="1409700"/>
                <a:ext cx="304800" cy="3048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 marL="0" indent="0" algn="ctr">
                  <a:lnSpc>
                    <a:spcPts val="1800"/>
                  </a:lnSpc>
                  <a:buNone/>
                </a:pPr>
                <a:r>
                  <a:rPr lang="en-US" sz="1200" dirty="0">
                    <a:solidFill>
                      <a:srgbClr val="FFFFFF"/>
                    </a:solidFill>
                    <a:latin typeface="ui-sans-serif" pitchFamily="34" charset="0"/>
                    <a:ea typeface="ui-sans-serif" pitchFamily="34" charset="-122"/>
                    <a:cs typeface="ui-sans-serif" pitchFamily="34" charset="-120"/>
                  </a:rPr>
                  <a:t>2</a:t>
                </a:r>
                <a:endParaRPr lang="en-US" sz="1200" dirty="0"/>
              </a:p>
            </p:txBody>
          </p:sp>
          <p:sp>
            <p:nvSpPr>
              <p:cNvPr id="37" name="Text 4"/>
              <p:cNvSpPr/>
              <p:nvPr/>
            </p:nvSpPr>
            <p:spPr>
              <a:xfrm>
                <a:off x="3592607" y="1752600"/>
                <a:ext cx="1471077" cy="1905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ui-sans-serif" pitchFamily="34" charset="0"/>
                    <a:ea typeface="ui-sans-serif" pitchFamily="34" charset="-122"/>
                    <a:cs typeface="ui-sans-serif" pitchFamily="34" charset="-120"/>
                  </a:rPr>
                  <a:t>Profils &amp; Feedback</a:t>
                </a:r>
                <a:endParaRPr lang="en-US" sz="1050" dirty="0"/>
              </a:p>
            </p:txBody>
          </p:sp>
          <p:sp>
            <p:nvSpPr>
              <p:cNvPr id="38" name="Text 5"/>
              <p:cNvSpPr/>
              <p:nvPr/>
            </p:nvSpPr>
            <p:spPr>
              <a:xfrm>
                <a:off x="7293918" y="1409700"/>
                <a:ext cx="304800" cy="3048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 marL="0" indent="0" algn="ctr">
                  <a:lnSpc>
                    <a:spcPts val="1800"/>
                  </a:lnSpc>
                  <a:buNone/>
                </a:pPr>
                <a:r>
                  <a:rPr lang="en-US" sz="1200" dirty="0">
                    <a:solidFill>
                      <a:srgbClr val="FFFFFF"/>
                    </a:solidFill>
                    <a:latin typeface="ui-sans-serif" pitchFamily="34" charset="0"/>
                    <a:ea typeface="ui-sans-serif" pitchFamily="34" charset="-122"/>
                    <a:cs typeface="ui-sans-serif" pitchFamily="34" charset="-120"/>
                  </a:rPr>
                  <a:t>3</a:t>
                </a:r>
                <a:endParaRPr lang="en-US" sz="1200" dirty="0"/>
              </a:p>
            </p:txBody>
          </p:sp>
          <p:sp>
            <p:nvSpPr>
              <p:cNvPr id="39" name="Text 6"/>
              <p:cNvSpPr/>
              <p:nvPr/>
            </p:nvSpPr>
            <p:spPr>
              <a:xfrm>
                <a:off x="6936953" y="1752600"/>
                <a:ext cx="1018877" cy="1905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4B5563"/>
                    </a:solidFill>
                    <a:latin typeface="ui-sans-serif" pitchFamily="34" charset="0"/>
                    <a:ea typeface="ui-sans-serif" pitchFamily="34" charset="-122"/>
                    <a:cs typeface="ui-sans-serif" pitchFamily="34" charset="-120"/>
                  </a:rPr>
                  <a:t>Rendez-vous</a:t>
                </a:r>
                <a:endParaRPr lang="en-US" sz="1050" dirty="0"/>
              </a:p>
            </p:txBody>
          </p:sp>
          <p:sp>
            <p:nvSpPr>
              <p:cNvPr id="40" name="Text 7"/>
              <p:cNvSpPr/>
              <p:nvPr/>
            </p:nvSpPr>
            <p:spPr>
              <a:xfrm>
                <a:off x="10633621" y="1409700"/>
                <a:ext cx="304800" cy="3048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 marL="0" indent="0" algn="ctr">
                  <a:lnSpc>
                    <a:spcPts val="1800"/>
                  </a:lnSpc>
                  <a:buNone/>
                </a:pPr>
                <a:r>
                  <a:rPr lang="en-US" sz="1200" dirty="0">
                    <a:solidFill>
                      <a:srgbClr val="FFFFFF"/>
                    </a:solidFill>
                    <a:latin typeface="ui-sans-serif" pitchFamily="34" charset="0"/>
                    <a:ea typeface="ui-sans-serif" pitchFamily="34" charset="-122"/>
                    <a:cs typeface="ui-sans-serif" pitchFamily="34" charset="-120"/>
                  </a:rPr>
                  <a:t>4</a:t>
                </a:r>
                <a:endParaRPr lang="en-US" sz="1200" dirty="0"/>
              </a:p>
            </p:txBody>
          </p:sp>
        </p:grpSp>
        <p:sp>
          <p:nvSpPr>
            <p:cNvPr id="41" name="Text 8"/>
            <p:cNvSpPr/>
            <p:nvPr/>
          </p:nvSpPr>
          <p:spPr>
            <a:xfrm>
              <a:off x="9784824" y="1752600"/>
              <a:ext cx="2002393" cy="1905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4B5563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Paiement &amp; Déploiement</a:t>
              </a:r>
              <a:endParaRPr lang="en-US" sz="1050" dirty="0"/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0F923243-CCBE-8502-4879-A670A665E3FE}"/>
              </a:ext>
            </a:extLst>
          </p:cNvPr>
          <p:cNvGrpSpPr/>
          <p:nvPr/>
        </p:nvGrpSpPr>
        <p:grpSpPr>
          <a:xfrm>
            <a:off x="597734" y="3143251"/>
            <a:ext cx="11049000" cy="1714500"/>
            <a:chOff x="571500" y="2324100"/>
            <a:chExt cx="11049000" cy="1714500"/>
          </a:xfrm>
        </p:grpSpPr>
        <p:pic>
          <p:nvPicPr>
            <p:cNvPr id="13" name="Image 11" descr="preencod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71500" y="2324100"/>
              <a:ext cx="2590800" cy="1714500"/>
            </a:xfrm>
            <a:prstGeom prst="rect">
              <a:avLst/>
            </a:prstGeom>
          </p:spPr>
        </p:pic>
        <p:pic>
          <p:nvPicPr>
            <p:cNvPr id="14" name="Image 12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3900" y="2476500"/>
              <a:ext cx="304800" cy="304800"/>
            </a:xfrm>
            <a:prstGeom prst="rect">
              <a:avLst/>
            </a:prstGeom>
          </p:spPr>
        </p:pic>
        <p:pic>
          <p:nvPicPr>
            <p:cNvPr id="15" name="Image 13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09625" y="2552700"/>
              <a:ext cx="133350" cy="152400"/>
            </a:xfrm>
            <a:prstGeom prst="rect">
              <a:avLst/>
            </a:prstGeom>
          </p:spPr>
        </p:pic>
        <p:pic>
          <p:nvPicPr>
            <p:cNvPr id="16" name="Image 14" descr="preencoded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3900" y="2933700"/>
              <a:ext cx="152400" cy="152400"/>
            </a:xfrm>
            <a:prstGeom prst="rect">
              <a:avLst/>
            </a:prstGeom>
          </p:spPr>
        </p:pic>
        <p:pic>
          <p:nvPicPr>
            <p:cNvPr id="17" name="Image 15" descr="preencoded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3900" y="3467100"/>
              <a:ext cx="152400" cy="152400"/>
            </a:xfrm>
            <a:prstGeom prst="rect">
              <a:avLst/>
            </a:prstGeom>
          </p:spPr>
        </p:pic>
        <p:pic>
          <p:nvPicPr>
            <p:cNvPr id="18" name="Image 16" descr="preencoded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390900" y="2324100"/>
              <a:ext cx="2590800" cy="1714500"/>
            </a:xfrm>
            <a:prstGeom prst="rect">
              <a:avLst/>
            </a:prstGeom>
          </p:spPr>
        </p:pic>
        <p:pic>
          <p:nvPicPr>
            <p:cNvPr id="19" name="Image 17" descr="preencoded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543300" y="2476500"/>
              <a:ext cx="304800" cy="304800"/>
            </a:xfrm>
            <a:prstGeom prst="rect">
              <a:avLst/>
            </a:prstGeom>
          </p:spPr>
        </p:pic>
        <p:pic>
          <p:nvPicPr>
            <p:cNvPr id="20" name="Image 18" descr="preencoded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619500" y="2552700"/>
              <a:ext cx="152400" cy="152400"/>
            </a:xfrm>
            <a:prstGeom prst="rect">
              <a:avLst/>
            </a:prstGeom>
          </p:spPr>
        </p:pic>
        <p:pic>
          <p:nvPicPr>
            <p:cNvPr id="21" name="Image 19" descr="preencoded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543300" y="2933700"/>
              <a:ext cx="152400" cy="152400"/>
            </a:xfrm>
            <a:prstGeom prst="rect">
              <a:avLst/>
            </a:prstGeom>
          </p:spPr>
        </p:pic>
        <p:pic>
          <p:nvPicPr>
            <p:cNvPr id="22" name="Image 20" descr="preencoded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543300" y="3467100"/>
              <a:ext cx="152400" cy="152400"/>
            </a:xfrm>
            <a:prstGeom prst="rect">
              <a:avLst/>
            </a:prstGeom>
          </p:spPr>
        </p:pic>
        <p:pic>
          <p:nvPicPr>
            <p:cNvPr id="23" name="Image 21" descr="preencoded.png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210300" y="2324100"/>
              <a:ext cx="2590800" cy="1714500"/>
            </a:xfrm>
            <a:prstGeom prst="rect">
              <a:avLst/>
            </a:prstGeom>
          </p:spPr>
        </p:pic>
        <p:pic>
          <p:nvPicPr>
            <p:cNvPr id="24" name="Image 22" descr="preencoded.png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362700" y="2476500"/>
              <a:ext cx="304800" cy="304800"/>
            </a:xfrm>
            <a:prstGeom prst="rect">
              <a:avLst/>
            </a:prstGeom>
          </p:spPr>
        </p:pic>
        <p:pic>
          <p:nvPicPr>
            <p:cNvPr id="25" name="Image 23" descr="preencoded.png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448425" y="2552700"/>
              <a:ext cx="133350" cy="152400"/>
            </a:xfrm>
            <a:prstGeom prst="rect">
              <a:avLst/>
            </a:prstGeom>
          </p:spPr>
        </p:pic>
        <p:pic>
          <p:nvPicPr>
            <p:cNvPr id="26" name="Image 24" descr="preencoded.png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362700" y="2933700"/>
              <a:ext cx="152400" cy="152400"/>
            </a:xfrm>
            <a:prstGeom prst="rect">
              <a:avLst/>
            </a:prstGeom>
          </p:spPr>
        </p:pic>
        <p:pic>
          <p:nvPicPr>
            <p:cNvPr id="27" name="Image 25" descr="preencoded.png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362700" y="3467100"/>
              <a:ext cx="152400" cy="152400"/>
            </a:xfrm>
            <a:prstGeom prst="rect">
              <a:avLst/>
            </a:prstGeom>
          </p:spPr>
        </p:pic>
        <p:pic>
          <p:nvPicPr>
            <p:cNvPr id="28" name="Image 26" descr="preencoded.png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029700" y="2324100"/>
              <a:ext cx="2590800" cy="1714500"/>
            </a:xfrm>
            <a:prstGeom prst="rect">
              <a:avLst/>
            </a:prstGeom>
          </p:spPr>
        </p:pic>
        <p:pic>
          <p:nvPicPr>
            <p:cNvPr id="29" name="Image 27" descr="preencoded.png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9182100" y="2476500"/>
              <a:ext cx="304800" cy="304800"/>
            </a:xfrm>
            <a:prstGeom prst="rect">
              <a:avLst/>
            </a:prstGeom>
          </p:spPr>
        </p:pic>
        <p:pic>
          <p:nvPicPr>
            <p:cNvPr id="30" name="Image 28" descr="preencoded.png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248775" y="2552700"/>
              <a:ext cx="171450" cy="152400"/>
            </a:xfrm>
            <a:prstGeom prst="rect">
              <a:avLst/>
            </a:prstGeom>
          </p:spPr>
        </p:pic>
        <p:pic>
          <p:nvPicPr>
            <p:cNvPr id="31" name="Image 29" descr="preencoded.png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182100" y="2933700"/>
              <a:ext cx="152400" cy="152400"/>
            </a:xfrm>
            <a:prstGeom prst="rect">
              <a:avLst/>
            </a:prstGeom>
          </p:spPr>
        </p:pic>
        <p:pic>
          <p:nvPicPr>
            <p:cNvPr id="32" name="Image 30" descr="preencoded.png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182100" y="3467100"/>
              <a:ext cx="152400" cy="152400"/>
            </a:xfrm>
            <a:prstGeom prst="rect">
              <a:avLst/>
            </a:prstGeom>
          </p:spPr>
        </p:pic>
        <p:sp>
          <p:nvSpPr>
            <p:cNvPr id="42" name="Text 9"/>
            <p:cNvSpPr/>
            <p:nvPr/>
          </p:nvSpPr>
          <p:spPr>
            <a:xfrm>
              <a:off x="1143000" y="2495550"/>
              <a:ext cx="1123712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b="1" dirty="0">
                  <a:solidFill>
                    <a:srgbClr val="2563EB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Release 1</a:t>
              </a:r>
              <a:endParaRPr lang="en-US" sz="1350" dirty="0"/>
            </a:p>
          </p:txBody>
        </p:sp>
        <p:sp>
          <p:nvSpPr>
            <p:cNvPr id="43" name="Text 10"/>
            <p:cNvSpPr/>
            <p:nvPr/>
          </p:nvSpPr>
          <p:spPr>
            <a:xfrm>
              <a:off x="952500" y="2895600"/>
              <a:ext cx="2057400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Authentification Sécurisée (JWT)</a:t>
              </a:r>
              <a:endParaRPr lang="en-US" sz="1200" dirty="0"/>
            </a:p>
          </p:txBody>
        </p:sp>
        <p:sp>
          <p:nvSpPr>
            <p:cNvPr id="44" name="Text 11"/>
            <p:cNvSpPr/>
            <p:nvPr/>
          </p:nvSpPr>
          <p:spPr>
            <a:xfrm>
              <a:off x="952500" y="3429000"/>
              <a:ext cx="2057400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Création et Gestion des Comptes</a:t>
              </a:r>
              <a:endParaRPr lang="en-US" sz="1200" dirty="0"/>
            </a:p>
          </p:txBody>
        </p:sp>
        <p:sp>
          <p:nvSpPr>
            <p:cNvPr id="45" name="Text 12"/>
            <p:cNvSpPr/>
            <p:nvPr/>
          </p:nvSpPr>
          <p:spPr>
            <a:xfrm>
              <a:off x="3962400" y="2495550"/>
              <a:ext cx="1123712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b="1" dirty="0">
                  <a:solidFill>
                    <a:srgbClr val="16A34A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Release 2</a:t>
              </a:r>
              <a:endParaRPr lang="en-US" sz="1350" dirty="0"/>
            </a:p>
          </p:txBody>
        </p:sp>
        <p:sp>
          <p:nvSpPr>
            <p:cNvPr id="46" name="Text 13"/>
            <p:cNvSpPr/>
            <p:nvPr/>
          </p:nvSpPr>
          <p:spPr>
            <a:xfrm>
              <a:off x="3771900" y="2895600"/>
              <a:ext cx="2057400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Gestion des Profils (Patient &amp; Médecin)</a:t>
              </a:r>
              <a:endParaRPr lang="en-US" sz="1200" dirty="0"/>
            </a:p>
          </p:txBody>
        </p:sp>
        <p:sp>
          <p:nvSpPr>
            <p:cNvPr id="47" name="Text 14"/>
            <p:cNvSpPr/>
            <p:nvPr/>
          </p:nvSpPr>
          <p:spPr>
            <a:xfrm>
              <a:off x="3771900" y="3429000"/>
              <a:ext cx="2057400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Consultation des Feedbacks</a:t>
              </a:r>
              <a:endParaRPr lang="en-US" sz="1200" dirty="0"/>
            </a:p>
          </p:txBody>
        </p:sp>
        <p:sp>
          <p:nvSpPr>
            <p:cNvPr id="48" name="Text 15"/>
            <p:cNvSpPr/>
            <p:nvPr/>
          </p:nvSpPr>
          <p:spPr>
            <a:xfrm>
              <a:off x="6781800" y="2495550"/>
              <a:ext cx="1123712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b="1" dirty="0">
                  <a:solidFill>
                    <a:srgbClr val="CA8A04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Release 3</a:t>
              </a:r>
              <a:endParaRPr lang="en-US" sz="1350" dirty="0"/>
            </a:p>
          </p:txBody>
        </p:sp>
        <p:sp>
          <p:nvSpPr>
            <p:cNvPr id="49" name="Text 16"/>
            <p:cNvSpPr/>
            <p:nvPr/>
          </p:nvSpPr>
          <p:spPr>
            <a:xfrm>
              <a:off x="6591300" y="2895600"/>
              <a:ext cx="2057400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Gestion des Disponibilités (Médecin)</a:t>
              </a:r>
              <a:endParaRPr lang="en-US" sz="1200" dirty="0"/>
            </a:p>
          </p:txBody>
        </p:sp>
        <p:sp>
          <p:nvSpPr>
            <p:cNvPr id="50" name="Text 17"/>
            <p:cNvSpPr/>
            <p:nvPr/>
          </p:nvSpPr>
          <p:spPr>
            <a:xfrm>
              <a:off x="6591300" y="3429000"/>
              <a:ext cx="2057400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Prise de Rendez-vous (Patient)</a:t>
              </a:r>
              <a:endParaRPr lang="en-US" sz="1200" dirty="0"/>
            </a:p>
          </p:txBody>
        </p:sp>
        <p:sp>
          <p:nvSpPr>
            <p:cNvPr id="51" name="Text 18"/>
            <p:cNvSpPr/>
            <p:nvPr/>
          </p:nvSpPr>
          <p:spPr>
            <a:xfrm>
              <a:off x="9601200" y="2495550"/>
              <a:ext cx="1123712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b="1" dirty="0">
                  <a:solidFill>
                    <a:srgbClr val="9333EA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Release 4</a:t>
              </a:r>
              <a:endParaRPr lang="en-US" sz="1350" dirty="0"/>
            </a:p>
          </p:txBody>
        </p:sp>
        <p:sp>
          <p:nvSpPr>
            <p:cNvPr id="52" name="Text 19"/>
            <p:cNvSpPr/>
            <p:nvPr/>
          </p:nvSpPr>
          <p:spPr>
            <a:xfrm>
              <a:off x="9410700" y="2895600"/>
              <a:ext cx="2057400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Intégration du Paiement en Ligne (Stripe)</a:t>
              </a:r>
              <a:endParaRPr lang="en-US" sz="1200" dirty="0"/>
            </a:p>
          </p:txBody>
        </p:sp>
        <p:sp>
          <p:nvSpPr>
            <p:cNvPr id="53" name="Text 20"/>
            <p:cNvSpPr/>
            <p:nvPr/>
          </p:nvSpPr>
          <p:spPr>
            <a:xfrm>
              <a:off x="9410700" y="3429000"/>
              <a:ext cx="2057400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Déploiement de l'Application (Docker)</a:t>
              </a:r>
              <a:endParaRPr lang="en-US" sz="1200" dirty="0"/>
            </a:p>
          </p:txBody>
        </p:sp>
      </p:grpSp>
      <p:sp>
        <p:nvSpPr>
          <p:cNvPr id="54" name="Text 21"/>
          <p:cNvSpPr/>
          <p:nvPr/>
        </p:nvSpPr>
        <p:spPr>
          <a:xfrm>
            <a:off x="365284" y="6210300"/>
            <a:ext cx="5730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Projet MedFlow - École Supérieure Privée d'Ingénierie et de Technologie</a:t>
            </a:r>
            <a:endParaRPr lang="en-US" sz="1050" dirty="0"/>
          </a:p>
        </p:txBody>
      </p:sp>
      <p:sp>
        <p:nvSpPr>
          <p:cNvPr id="55" name="Text 22"/>
          <p:cNvSpPr/>
          <p:nvPr/>
        </p:nvSpPr>
        <p:spPr>
          <a:xfrm>
            <a:off x="11133634" y="633095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7/14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285750"/>
            <a:ext cx="57150" cy="457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971550"/>
            <a:ext cx="5543550" cy="5219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1162050"/>
            <a:ext cx="219075" cy="19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971550"/>
            <a:ext cx="5543550" cy="5219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070" y="1121833"/>
            <a:ext cx="219075" cy="1905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342900"/>
            <a:ext cx="6836926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Diagrammes UML - Vue d'Ensemble</a:t>
            </a:r>
            <a:endParaRPr lang="en-US" sz="2250" dirty="0"/>
          </a:p>
        </p:txBody>
      </p:sp>
      <p:sp>
        <p:nvSpPr>
          <p:cNvPr id="11" name="Text 1"/>
          <p:cNvSpPr/>
          <p:nvPr/>
        </p:nvSpPr>
        <p:spPr>
          <a:xfrm>
            <a:off x="923925" y="1123950"/>
            <a:ext cx="6286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Diagramme de Cas d'Utilisation</a:t>
            </a:r>
            <a:endParaRPr lang="en-US" sz="1500" dirty="0"/>
          </a:p>
        </p:txBody>
      </p:sp>
      <p:sp>
        <p:nvSpPr>
          <p:cNvPr id="14" name="Text 4"/>
          <p:cNvSpPr/>
          <p:nvPr/>
        </p:nvSpPr>
        <p:spPr>
          <a:xfrm>
            <a:off x="6619875" y="1123950"/>
            <a:ext cx="52387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Diagramme de Classe </a:t>
            </a:r>
            <a:endParaRPr lang="en-US" sz="1500" dirty="0"/>
          </a:p>
        </p:txBody>
      </p:sp>
      <p:sp>
        <p:nvSpPr>
          <p:cNvPr id="16" name="Text 6"/>
          <p:cNvSpPr/>
          <p:nvPr/>
        </p:nvSpPr>
        <p:spPr>
          <a:xfrm>
            <a:off x="476250" y="6419850"/>
            <a:ext cx="5730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Projet MedFlow - École Supérieure Privée d'Ingénierie et de Technologie</a:t>
            </a:r>
            <a:endParaRPr lang="en-US" sz="1050" dirty="0"/>
          </a:p>
        </p:txBody>
      </p:sp>
      <p:sp>
        <p:nvSpPr>
          <p:cNvPr id="17" name="Text 7"/>
          <p:cNvSpPr/>
          <p:nvPr/>
        </p:nvSpPr>
        <p:spPr>
          <a:xfrm>
            <a:off x="11051084" y="641985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8/14</a:t>
            </a:r>
            <a:endParaRPr lang="en-US" sz="105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7A29D55-A87E-0CAE-A887-0FD2CC318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512" y="1619250"/>
            <a:ext cx="5153025" cy="43815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E8A88F8-051B-0F36-BFED-6AA0D68686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070" y="1540933"/>
            <a:ext cx="5127831" cy="43816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1000"/>
            <a:ext cx="57150" cy="533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250" y="1333500"/>
            <a:ext cx="2438400" cy="1600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8850" y="14859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725" y="1581150"/>
            <a:ext cx="17145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0650" y="2400300"/>
            <a:ext cx="133350" cy="1333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0650" y="2628900"/>
            <a:ext cx="133350" cy="1333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9525" y="2124075"/>
            <a:ext cx="914400" cy="190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6800" y="1333500"/>
            <a:ext cx="2438400" cy="1600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7400" y="14859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0750" y="1581150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9200" y="2400300"/>
            <a:ext cx="133350" cy="1333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9200" y="2628900"/>
            <a:ext cx="133350" cy="1333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8075" y="2124075"/>
            <a:ext cx="914400" cy="190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15350" y="1219200"/>
            <a:ext cx="2438400" cy="1828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05950" y="13716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8825" y="1466850"/>
            <a:ext cx="17145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7750" y="2286000"/>
            <a:ext cx="133350" cy="1333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7750" y="2514600"/>
            <a:ext cx="133350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7750" y="2743200"/>
            <a:ext cx="133350" cy="1333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500" y="3420533"/>
            <a:ext cx="11049000" cy="2455333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781050" y="457200"/>
            <a:ext cx="5841802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Gestion des Rendez-vous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1177290" y="2019300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Côté Médecin</a:t>
            </a:r>
            <a:endParaRPr lang="en-US" sz="1350" dirty="0"/>
          </a:p>
        </p:txBody>
      </p:sp>
      <p:sp>
        <p:nvSpPr>
          <p:cNvPr id="25" name="Text 2"/>
          <p:cNvSpPr/>
          <p:nvPr/>
        </p:nvSpPr>
        <p:spPr>
          <a:xfrm>
            <a:off x="1600200" y="2362200"/>
            <a:ext cx="221438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Définition des disponibilités</a:t>
            </a:r>
            <a:endParaRPr lang="en-US" sz="1050" dirty="0"/>
          </a:p>
        </p:txBody>
      </p:sp>
      <p:sp>
        <p:nvSpPr>
          <p:cNvPr id="26" name="Text 3"/>
          <p:cNvSpPr/>
          <p:nvPr/>
        </p:nvSpPr>
        <p:spPr>
          <a:xfrm>
            <a:off x="1600200" y="2590800"/>
            <a:ext cx="14201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Fixation des tarifs</a:t>
            </a:r>
            <a:endParaRPr lang="en-US" sz="1050" dirty="0"/>
          </a:p>
        </p:txBody>
      </p:sp>
      <p:sp>
        <p:nvSpPr>
          <p:cNvPr id="27" name="Text 4"/>
          <p:cNvSpPr/>
          <p:nvPr/>
        </p:nvSpPr>
        <p:spPr>
          <a:xfrm>
            <a:off x="4815840" y="2019300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Système MedFlow</a:t>
            </a:r>
            <a:endParaRPr lang="en-US" sz="1350" dirty="0"/>
          </a:p>
        </p:txBody>
      </p:sp>
      <p:sp>
        <p:nvSpPr>
          <p:cNvPr id="28" name="Text 5"/>
          <p:cNvSpPr/>
          <p:nvPr/>
        </p:nvSpPr>
        <p:spPr>
          <a:xfrm>
            <a:off x="5238750" y="2362200"/>
            <a:ext cx="213026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Stockage des informations</a:t>
            </a:r>
            <a:endParaRPr lang="en-US" sz="1050" dirty="0"/>
          </a:p>
        </p:txBody>
      </p:sp>
      <p:sp>
        <p:nvSpPr>
          <p:cNvPr id="29" name="Text 6"/>
          <p:cNvSpPr/>
          <p:nvPr/>
        </p:nvSpPr>
        <p:spPr>
          <a:xfrm>
            <a:off x="5238750" y="2590800"/>
            <a:ext cx="18630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Mise à jour de l'agenda</a:t>
            </a:r>
            <a:endParaRPr lang="en-US" sz="1050" dirty="0"/>
          </a:p>
        </p:txBody>
      </p:sp>
      <p:sp>
        <p:nvSpPr>
          <p:cNvPr id="30" name="Text 7"/>
          <p:cNvSpPr/>
          <p:nvPr/>
        </p:nvSpPr>
        <p:spPr>
          <a:xfrm>
            <a:off x="8454390" y="1905000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Côté Patient</a:t>
            </a:r>
            <a:endParaRPr lang="en-US" sz="1350" dirty="0"/>
          </a:p>
        </p:txBody>
      </p:sp>
      <p:sp>
        <p:nvSpPr>
          <p:cNvPr id="31" name="Text 8"/>
          <p:cNvSpPr/>
          <p:nvPr/>
        </p:nvSpPr>
        <p:spPr>
          <a:xfrm>
            <a:off x="8877300" y="2247900"/>
            <a:ext cx="183040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Recherche de médecin</a:t>
            </a:r>
            <a:endParaRPr lang="en-US" sz="1050" dirty="0"/>
          </a:p>
        </p:txBody>
      </p:sp>
      <p:sp>
        <p:nvSpPr>
          <p:cNvPr id="32" name="Text 9"/>
          <p:cNvSpPr/>
          <p:nvPr/>
        </p:nvSpPr>
        <p:spPr>
          <a:xfrm>
            <a:off x="8877300" y="2476500"/>
            <a:ext cx="213562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Consultation des créneaux</a:t>
            </a:r>
            <a:endParaRPr lang="en-US" sz="1050" dirty="0"/>
          </a:p>
        </p:txBody>
      </p:sp>
      <p:sp>
        <p:nvSpPr>
          <p:cNvPr id="33" name="Text 10"/>
          <p:cNvSpPr/>
          <p:nvPr/>
        </p:nvSpPr>
        <p:spPr>
          <a:xfrm>
            <a:off x="8877300" y="2705100"/>
            <a:ext cx="222384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Réservation et confirmation</a:t>
            </a:r>
            <a:endParaRPr lang="en-US" sz="1050" dirty="0"/>
          </a:p>
        </p:txBody>
      </p:sp>
      <p:sp>
        <p:nvSpPr>
          <p:cNvPr id="34" name="Text 11"/>
          <p:cNvSpPr/>
          <p:nvPr/>
        </p:nvSpPr>
        <p:spPr>
          <a:xfrm>
            <a:off x="800100" y="3657600"/>
            <a:ext cx="10591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Flux de Travail</a:t>
            </a:r>
            <a:endParaRPr lang="en-US" sz="1500" dirty="0"/>
          </a:p>
        </p:txBody>
      </p:sp>
      <p:sp>
        <p:nvSpPr>
          <p:cNvPr id="35" name="Text 12"/>
          <p:cNvSpPr/>
          <p:nvPr/>
        </p:nvSpPr>
        <p:spPr>
          <a:xfrm>
            <a:off x="800100" y="4076700"/>
            <a:ext cx="62179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Définition des Disponibilités</a:t>
            </a:r>
            <a:endParaRPr lang="en-US" sz="1350" dirty="0"/>
          </a:p>
        </p:txBody>
      </p:sp>
      <p:sp>
        <p:nvSpPr>
          <p:cNvPr id="36" name="Text 13"/>
          <p:cNvSpPr/>
          <p:nvPr/>
        </p:nvSpPr>
        <p:spPr>
          <a:xfrm>
            <a:off x="800100" y="4419599"/>
            <a:ext cx="5181600" cy="118109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4B5563"/>
                </a:solidFill>
                <a:latin typeface="ui-sans-serif"/>
                <a:ea typeface="Segoe UI Historic" panose="020B0502040204020203" pitchFamily="34" charset="0"/>
                <a:cs typeface="Aharoni" panose="02010803020104030203" pitchFamily="2" charset="-79"/>
              </a:rPr>
              <a:t>Le médecin accède à son profil pour définir les dates et créneaux horaires où il est disponible. Il peut également spécifier le prix par consultation pour chaque créneau.</a:t>
            </a:r>
            <a:endParaRPr lang="en-US" sz="1400" b="1" dirty="0">
              <a:latin typeface="ui-sans-serif"/>
              <a:ea typeface="Segoe UI Historic" panose="020B05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37" name="Text 14"/>
          <p:cNvSpPr/>
          <p:nvPr/>
        </p:nvSpPr>
        <p:spPr>
          <a:xfrm>
            <a:off x="6210300" y="4036484"/>
            <a:ext cx="62179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Réservation par le Patient</a:t>
            </a:r>
            <a:endParaRPr lang="en-US" sz="1350" dirty="0"/>
          </a:p>
        </p:txBody>
      </p:sp>
      <p:sp>
        <p:nvSpPr>
          <p:cNvPr id="38" name="Text 15"/>
          <p:cNvSpPr/>
          <p:nvPr/>
        </p:nvSpPr>
        <p:spPr>
          <a:xfrm>
            <a:off x="6210300" y="4375151"/>
            <a:ext cx="51816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Le patient </a:t>
            </a:r>
            <a:r>
              <a:rPr lang="en-US" sz="1400" b="1" dirty="0" err="1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peut</a:t>
            </a:r>
            <a:r>
              <a:rPr lang="en-US" sz="1400" b="1" dirty="0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 lister les </a:t>
            </a:r>
            <a:r>
              <a:rPr lang="en-US" sz="1400" b="1" dirty="0" err="1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médecins</a:t>
            </a:r>
            <a:r>
              <a:rPr lang="en-US" sz="1400" b="1" dirty="0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 </a:t>
            </a:r>
            <a:r>
              <a:rPr lang="en-US" sz="1400" b="1" dirty="0" err="1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disponibles</a:t>
            </a:r>
            <a:r>
              <a:rPr lang="en-US" sz="1400" b="1" dirty="0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, consulter </a:t>
            </a:r>
            <a:r>
              <a:rPr lang="en-US" sz="1400" b="1" dirty="0" err="1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leurs</a:t>
            </a:r>
            <a:r>
              <a:rPr lang="en-US" sz="1400" b="1" dirty="0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 </a:t>
            </a:r>
            <a:r>
              <a:rPr lang="en-US" sz="1400" b="1" dirty="0" err="1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créneaux</a:t>
            </a:r>
            <a:r>
              <a:rPr lang="en-US" sz="1400" b="1" dirty="0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 </a:t>
            </a:r>
            <a:r>
              <a:rPr lang="en-US" sz="1400" b="1" dirty="0" err="1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horaires</a:t>
            </a:r>
            <a:r>
              <a:rPr lang="en-US" sz="1400" b="1" dirty="0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 et </a:t>
            </a:r>
            <a:r>
              <a:rPr lang="en-US" sz="1400" b="1" dirty="0" err="1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réserver</a:t>
            </a:r>
            <a:r>
              <a:rPr lang="en-US" sz="1400" b="1" dirty="0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 un </a:t>
            </a:r>
            <a:r>
              <a:rPr lang="en-US" sz="1400" b="1" dirty="0" err="1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rendez</a:t>
            </a:r>
            <a:r>
              <a:rPr lang="en-US" sz="1400" b="1" dirty="0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-vous. Le </a:t>
            </a:r>
            <a:r>
              <a:rPr lang="en-US" sz="1400" b="1" dirty="0" err="1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système</a:t>
            </a:r>
            <a:r>
              <a:rPr lang="en-US" sz="1400" b="1" dirty="0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 </a:t>
            </a:r>
            <a:r>
              <a:rPr lang="en-US" sz="1400" b="1" dirty="0" err="1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enregistre</a:t>
            </a:r>
            <a:r>
              <a:rPr lang="en-US" sz="1400" b="1" dirty="0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 la </a:t>
            </a:r>
            <a:r>
              <a:rPr lang="en-US" sz="1400" b="1" dirty="0" err="1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réservation</a:t>
            </a:r>
            <a:r>
              <a:rPr lang="en-US" sz="1400" b="1" dirty="0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 et </a:t>
            </a:r>
            <a:r>
              <a:rPr lang="en-US" sz="1400" b="1" dirty="0" err="1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envoie</a:t>
            </a:r>
            <a:r>
              <a:rPr lang="en-US" sz="1400" b="1" dirty="0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 </a:t>
            </a:r>
            <a:r>
              <a:rPr lang="en-US" sz="1400" b="1" dirty="0" err="1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une</a:t>
            </a:r>
            <a:r>
              <a:rPr lang="en-US" sz="1400" b="1" dirty="0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 notification de confirmation au patient et au </a:t>
            </a:r>
            <a:r>
              <a:rPr lang="en-US" sz="1400" b="1" dirty="0" err="1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médecin</a:t>
            </a:r>
            <a:r>
              <a:rPr lang="en-US" sz="1400" b="1" dirty="0">
                <a:solidFill>
                  <a:srgbClr val="4B5563"/>
                </a:solidFill>
                <a:latin typeface="ui-sans-serif"/>
                <a:ea typeface="ui-sans-serif" pitchFamily="34" charset="-122"/>
                <a:cs typeface="Aharoni" panose="02010803020104030203" pitchFamily="2" charset="-79"/>
              </a:rPr>
              <a:t>.</a:t>
            </a:r>
            <a:endParaRPr lang="en-US" sz="1400" b="1" dirty="0">
              <a:latin typeface="ui-sans-serif"/>
              <a:cs typeface="Aharoni" panose="02010803020104030203" pitchFamily="2" charset="-79"/>
            </a:endParaRPr>
          </a:p>
        </p:txBody>
      </p:sp>
      <p:sp>
        <p:nvSpPr>
          <p:cNvPr id="39" name="Text 16"/>
          <p:cNvSpPr/>
          <p:nvPr/>
        </p:nvSpPr>
        <p:spPr>
          <a:xfrm>
            <a:off x="216694" y="6410325"/>
            <a:ext cx="5730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Projet MedFlow - École Supérieure Privée d'Ingénierie et de Technologie</a:t>
            </a:r>
            <a:endParaRPr lang="en-US" sz="1050" dirty="0"/>
          </a:p>
        </p:txBody>
      </p:sp>
      <p:sp>
        <p:nvSpPr>
          <p:cNvPr id="40" name="Text 17"/>
          <p:cNvSpPr/>
          <p:nvPr/>
        </p:nvSpPr>
        <p:spPr>
          <a:xfrm>
            <a:off x="11394400" y="6498167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9/14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1460</Words>
  <Application>Microsoft Office PowerPoint</Application>
  <PresentationFormat>Grand écran</PresentationFormat>
  <Paragraphs>245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8" baseType="lpstr">
      <vt:lpstr>Arial</vt:lpstr>
      <vt:lpstr>ui-sans-serif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abderahmen ziedi</cp:lastModifiedBy>
  <cp:revision>3</cp:revision>
  <dcterms:created xsi:type="dcterms:W3CDTF">2025-12-09T13:20:59Z</dcterms:created>
  <dcterms:modified xsi:type="dcterms:W3CDTF">2025-12-09T14:25:27Z</dcterms:modified>
</cp:coreProperties>
</file>